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571" r:id="rId3"/>
    <p:sldId id="555" r:id="rId4"/>
    <p:sldId id="383" r:id="rId5"/>
    <p:sldId id="260" r:id="rId6"/>
    <p:sldId id="752" r:id="rId7"/>
    <p:sldId id="731" r:id="rId8"/>
    <p:sldId id="753" r:id="rId9"/>
    <p:sldId id="759" r:id="rId10"/>
    <p:sldId id="789" r:id="rId11"/>
    <p:sldId id="723" r:id="rId12"/>
    <p:sldId id="790" r:id="rId13"/>
    <p:sldId id="754" r:id="rId14"/>
    <p:sldId id="258" r:id="rId15"/>
    <p:sldId id="760" r:id="rId16"/>
    <p:sldId id="782" r:id="rId17"/>
    <p:sldId id="784" r:id="rId18"/>
    <p:sldId id="788" r:id="rId19"/>
    <p:sldId id="783" r:id="rId20"/>
    <p:sldId id="262" r:id="rId21"/>
    <p:sldId id="263" r:id="rId22"/>
    <p:sldId id="264" r:id="rId23"/>
    <p:sldId id="761" r:id="rId24"/>
    <p:sldId id="265" r:id="rId25"/>
    <p:sldId id="266" r:id="rId26"/>
    <p:sldId id="268" r:id="rId27"/>
    <p:sldId id="267" r:id="rId28"/>
    <p:sldId id="269" r:id="rId29"/>
    <p:sldId id="270" r:id="rId30"/>
    <p:sldId id="271" r:id="rId31"/>
    <p:sldId id="272" r:id="rId32"/>
    <p:sldId id="273" r:id="rId33"/>
    <p:sldId id="287" r:id="rId34"/>
    <p:sldId id="274" r:id="rId35"/>
    <p:sldId id="275" r:id="rId36"/>
    <p:sldId id="762" r:id="rId37"/>
    <p:sldId id="755" r:id="rId38"/>
    <p:sldId id="276" r:id="rId39"/>
    <p:sldId id="277" r:id="rId40"/>
    <p:sldId id="278" r:id="rId41"/>
    <p:sldId id="279" r:id="rId42"/>
    <p:sldId id="280" r:id="rId43"/>
    <p:sldId id="281" r:id="rId44"/>
    <p:sldId id="763" r:id="rId45"/>
    <p:sldId id="283" r:id="rId46"/>
    <p:sldId id="764" r:id="rId47"/>
    <p:sldId id="726" r:id="rId48"/>
    <p:sldId id="765" r:id="rId49"/>
    <p:sldId id="724" r:id="rId50"/>
    <p:sldId id="729" r:id="rId51"/>
    <p:sldId id="727" r:id="rId52"/>
    <p:sldId id="728" r:id="rId53"/>
    <p:sldId id="730" r:id="rId54"/>
    <p:sldId id="766" r:id="rId55"/>
    <p:sldId id="749" r:id="rId56"/>
    <p:sldId id="282" r:id="rId57"/>
    <p:sldId id="355" r:id="rId58"/>
    <p:sldId id="758" r:id="rId59"/>
    <p:sldId id="361" r:id="rId60"/>
    <p:sldId id="362" r:id="rId61"/>
    <p:sldId id="767" r:id="rId62"/>
    <p:sldId id="353" r:id="rId63"/>
    <p:sldId id="341" r:id="rId64"/>
    <p:sldId id="365" r:id="rId65"/>
    <p:sldId id="768" r:id="rId66"/>
    <p:sldId id="346" r:id="rId67"/>
    <p:sldId id="370" r:id="rId68"/>
    <p:sldId id="769" r:id="rId69"/>
    <p:sldId id="349" r:id="rId70"/>
    <p:sldId id="364" r:id="rId71"/>
    <p:sldId id="358" r:id="rId72"/>
    <p:sldId id="359" r:id="rId73"/>
    <p:sldId id="285" r:id="rId74"/>
    <p:sldId id="770" r:id="rId75"/>
    <p:sldId id="288" r:id="rId76"/>
    <p:sldId id="771" r:id="rId77"/>
    <p:sldId id="291" r:id="rId78"/>
    <p:sldId id="772" r:id="rId79"/>
    <p:sldId id="286" r:id="rId80"/>
    <p:sldId id="567" r:id="rId81"/>
    <p:sldId id="773" r:id="rId82"/>
    <p:sldId id="774" r:id="rId83"/>
    <p:sldId id="566" r:id="rId84"/>
    <p:sldId id="292" r:id="rId85"/>
    <p:sldId id="775" r:id="rId86"/>
    <p:sldId id="558" r:id="rId87"/>
    <p:sldId id="588" r:id="rId88"/>
    <p:sldId id="777" r:id="rId89"/>
    <p:sldId id="757" r:id="rId90"/>
    <p:sldId id="778" r:id="rId91"/>
    <p:sldId id="776" r:id="rId92"/>
    <p:sldId id="565" r:id="rId93"/>
    <p:sldId id="751" r:id="rId94"/>
    <p:sldId id="779" r:id="rId95"/>
    <p:sldId id="259" r:id="rId96"/>
    <p:sldId id="780" r:id="rId97"/>
    <p:sldId id="750" r:id="rId98"/>
    <p:sldId id="785" r:id="rId99"/>
    <p:sldId id="786" r:id="rId100"/>
    <p:sldId id="787" r:id="rId101"/>
    <p:sldId id="336" r:id="rId102"/>
    <p:sldId id="337" r:id="rId103"/>
    <p:sldId id="756" r:id="rId104"/>
    <p:sldId id="339" r:id="rId10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67883" autoAdjust="0"/>
  </p:normalViewPr>
  <p:slideViewPr>
    <p:cSldViewPr snapToGrid="0">
      <p:cViewPr varScale="1">
        <p:scale>
          <a:sx n="63" d="100"/>
          <a:sy n="63" d="100"/>
        </p:scale>
        <p:origin x="236" y="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096"/>
    </p:cViewPr>
  </p:sorterViewPr>
  <p:notesViewPr>
    <p:cSldViewPr snapToGrid="0">
      <p:cViewPr varScale="1">
        <p:scale>
          <a:sx n="59" d="100"/>
          <a:sy n="59" d="100"/>
        </p:scale>
        <p:origin x="279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267F4-84B2-454E-ABF1-4FC1D600B885}" type="datetimeFigureOut">
              <a:rPr lang="de-AT" smtClean="0"/>
              <a:t>14.05.2024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E9C22-B079-43A9-950E-AA3822CCBD74}" type="slidenum">
              <a:rPr lang="de-AT" smtClean="0"/>
              <a:t>‹Nr.›</a:t>
            </a:fld>
            <a:endParaRPr lang="de-AT"/>
          </a:p>
        </p:txBody>
      </p:sp>
    </p:spTree>
    <p:extLst>
      <p:ext uri="{BB962C8B-B14F-4D97-AF65-F5344CB8AC3E}">
        <p14:creationId xmlns:p14="http://schemas.microsoft.com/office/powerpoint/2010/main" val="6095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Guten Tag. Ich bin Tim Cole, manche nennen mich ein „Internet-Urgestein“, weil ich mich  schon sehr lange mit digitalen Themen beschäftige – </a:t>
            </a:r>
          </a:p>
        </p:txBody>
      </p:sp>
      <p:sp>
        <p:nvSpPr>
          <p:cNvPr id="4" name="Foliennummernplatzhalter 3"/>
          <p:cNvSpPr>
            <a:spLocks noGrp="1"/>
          </p:cNvSpPr>
          <p:nvPr>
            <p:ph type="sldNum" sz="quarter" idx="5"/>
          </p:nvPr>
        </p:nvSpPr>
        <p:spPr/>
        <p:txBody>
          <a:bodyPr/>
          <a:lstStyle/>
          <a:p>
            <a:fld id="{C1FE9C22-B079-43A9-950E-AA3822CCBD74}" type="slidenum">
              <a:rPr lang="de-AT" smtClean="0"/>
              <a:t>1</a:t>
            </a:fld>
            <a:endParaRPr lang="de-AT"/>
          </a:p>
        </p:txBody>
      </p:sp>
    </p:spTree>
    <p:extLst>
      <p:ext uri="{BB962C8B-B14F-4D97-AF65-F5344CB8AC3E}">
        <p14:creationId xmlns:p14="http://schemas.microsoft.com/office/powerpoint/2010/main" val="4253786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In dieser kurzen Zeitspanne, kaum ein Wimpernschlag in der Menschheitsgeschichte, steckt alles, was wir mit dem Wilden Westen in Verbindung bringen: bärtige Trapper und zähe Siedler, Zug- und Kutschenüberfälle, Indianerkriege und das Gemetzel der einst riesigen Büffelherden, die Expressreiter und die ersten Telegrafenleitungen.</a:t>
            </a:r>
          </a:p>
        </p:txBody>
      </p:sp>
      <p:sp>
        <p:nvSpPr>
          <p:cNvPr id="4" name="Foliennummernplatzhalter 3"/>
          <p:cNvSpPr>
            <a:spLocks noGrp="1"/>
          </p:cNvSpPr>
          <p:nvPr>
            <p:ph type="sldNum" sz="quarter" idx="5"/>
          </p:nvPr>
        </p:nvSpPr>
        <p:spPr/>
        <p:txBody>
          <a:bodyPr/>
          <a:lstStyle/>
          <a:p>
            <a:fld id="{C1FE9C22-B079-43A9-950E-AA3822CCBD74}" type="slidenum">
              <a:rPr lang="de-AT" smtClean="0"/>
              <a:t>10</a:t>
            </a:fld>
            <a:endParaRPr lang="de-AT"/>
          </a:p>
        </p:txBody>
      </p:sp>
    </p:spTree>
    <p:extLst>
      <p:ext uri="{BB962C8B-B14F-4D97-AF65-F5344CB8AC3E}">
        <p14:creationId xmlns:p14="http://schemas.microsoft.com/office/powerpoint/2010/main" val="18023840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Nur eines ist sicher: Der Wandel in der Digitalbranche braucht Zeit. </a:t>
            </a:r>
            <a:r>
              <a:rPr lang="de-DE"/>
              <a:t>Aber </a:t>
            </a:r>
            <a:r>
              <a:rPr lang="de-DE" dirty="0"/>
              <a:t>sie wird kommen!</a:t>
            </a:r>
          </a:p>
        </p:txBody>
      </p:sp>
      <p:sp>
        <p:nvSpPr>
          <p:cNvPr id="4" name="Foliennummernplatzhalter 3"/>
          <p:cNvSpPr>
            <a:spLocks noGrp="1"/>
          </p:cNvSpPr>
          <p:nvPr>
            <p:ph type="sldNum" sz="quarter" idx="5"/>
          </p:nvPr>
        </p:nvSpPr>
        <p:spPr/>
        <p:txBody>
          <a:bodyPr/>
          <a:lstStyle/>
          <a:p>
            <a:fld id="{C1FE9C22-B079-43A9-950E-AA3822CCBD74}" type="slidenum">
              <a:rPr lang="de-AT" smtClean="0"/>
              <a:t>100</a:t>
            </a:fld>
            <a:endParaRPr lang="de-AT"/>
          </a:p>
        </p:txBody>
      </p:sp>
    </p:spTree>
    <p:extLst>
      <p:ext uri="{BB962C8B-B14F-4D97-AF65-F5344CB8AC3E}">
        <p14:creationId xmlns:p14="http://schemas.microsoft.com/office/powerpoint/2010/main" val="18968304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Frage an uns lautet eigentlich also: Sind wir dazu bereit? Und sind wir bereit, diese Zukunft notfalls zu erzwingen?</a:t>
            </a:r>
          </a:p>
        </p:txBody>
      </p:sp>
      <p:sp>
        <p:nvSpPr>
          <p:cNvPr id="4" name="Foliennummernplatzhalter 3"/>
          <p:cNvSpPr>
            <a:spLocks noGrp="1"/>
          </p:cNvSpPr>
          <p:nvPr>
            <p:ph type="sldNum" sz="quarter" idx="10"/>
          </p:nvPr>
        </p:nvSpPr>
        <p:spPr/>
        <p:txBody>
          <a:bodyPr/>
          <a:lstStyle/>
          <a:p>
            <a:fld id="{3E2F2499-A7E2-45B1-9D9A-E340889B48F5}" type="slidenum">
              <a:rPr lang="de-DE" smtClean="0"/>
              <a:t>101</a:t>
            </a:fld>
            <a:endParaRPr lang="de-DE"/>
          </a:p>
        </p:txBody>
      </p:sp>
    </p:spTree>
    <p:extLst>
      <p:ext uri="{BB962C8B-B14F-4D97-AF65-F5344CB8AC3E}">
        <p14:creationId xmlns:p14="http://schemas.microsoft.com/office/powerpoint/2010/main" val="3539200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itchFamily="18" charset="0"/>
              </a:defRPr>
            </a:lvl1pPr>
            <a:lvl2pPr marL="784927" indent="-301895" eaLnBrk="0" hangingPunct="0">
              <a:defRPr sz="2100">
                <a:solidFill>
                  <a:schemeClr val="tx1"/>
                </a:solidFill>
                <a:latin typeface="Times New Roman" pitchFamily="18" charset="0"/>
              </a:defRPr>
            </a:lvl2pPr>
            <a:lvl3pPr marL="1207580" indent="-241516" eaLnBrk="0" hangingPunct="0">
              <a:defRPr sz="2100">
                <a:solidFill>
                  <a:schemeClr val="tx1"/>
                </a:solidFill>
                <a:latin typeface="Times New Roman" pitchFamily="18" charset="0"/>
              </a:defRPr>
            </a:lvl3pPr>
            <a:lvl4pPr marL="1690611" indent="-241516" eaLnBrk="0" hangingPunct="0">
              <a:defRPr sz="2100">
                <a:solidFill>
                  <a:schemeClr val="tx1"/>
                </a:solidFill>
                <a:latin typeface="Times New Roman" pitchFamily="18" charset="0"/>
              </a:defRPr>
            </a:lvl4pPr>
            <a:lvl5pPr marL="2173643" indent="-241516" eaLnBrk="0" hangingPunct="0">
              <a:defRPr sz="2100">
                <a:solidFill>
                  <a:schemeClr val="tx1"/>
                </a:solidFill>
                <a:latin typeface="Times New Roman" pitchFamily="18" charset="0"/>
              </a:defRPr>
            </a:lvl5pPr>
            <a:lvl6pPr marL="2656675" indent="-241516" eaLnBrk="0" fontAlgn="base" hangingPunct="0">
              <a:spcBef>
                <a:spcPct val="0"/>
              </a:spcBef>
              <a:spcAft>
                <a:spcPct val="0"/>
              </a:spcAft>
              <a:defRPr sz="2100">
                <a:solidFill>
                  <a:schemeClr val="tx1"/>
                </a:solidFill>
                <a:latin typeface="Times New Roman" pitchFamily="18" charset="0"/>
              </a:defRPr>
            </a:lvl6pPr>
            <a:lvl7pPr marL="3139707" indent="-241516" eaLnBrk="0" fontAlgn="base" hangingPunct="0">
              <a:spcBef>
                <a:spcPct val="0"/>
              </a:spcBef>
              <a:spcAft>
                <a:spcPct val="0"/>
              </a:spcAft>
              <a:defRPr sz="2100">
                <a:solidFill>
                  <a:schemeClr val="tx1"/>
                </a:solidFill>
                <a:latin typeface="Times New Roman" pitchFamily="18" charset="0"/>
              </a:defRPr>
            </a:lvl7pPr>
            <a:lvl8pPr marL="3622739" indent="-241516" eaLnBrk="0" fontAlgn="base" hangingPunct="0">
              <a:spcBef>
                <a:spcPct val="0"/>
              </a:spcBef>
              <a:spcAft>
                <a:spcPct val="0"/>
              </a:spcAft>
              <a:defRPr sz="2100">
                <a:solidFill>
                  <a:schemeClr val="tx1"/>
                </a:solidFill>
                <a:latin typeface="Times New Roman" pitchFamily="18" charset="0"/>
              </a:defRPr>
            </a:lvl8pPr>
            <a:lvl9pPr marL="4105770" indent="-241516" eaLnBrk="0" fontAlgn="base" hangingPunct="0">
              <a:spcBef>
                <a:spcPct val="0"/>
              </a:spcBef>
              <a:spcAft>
                <a:spcPct val="0"/>
              </a:spcAft>
              <a:defRPr sz="2100">
                <a:solidFill>
                  <a:schemeClr val="tx1"/>
                </a:solidFill>
                <a:latin typeface="Times New Roman" pitchFamily="18" charset="0"/>
              </a:defRPr>
            </a:lvl9pPr>
          </a:lstStyle>
          <a:p>
            <a:pPr eaLnBrk="1" hangingPunct="1">
              <a:defRPr/>
            </a:pPr>
            <a:fld id="{E15D1587-9BF9-47E2-8BF8-AC1D861F4CEE}" type="slidenum">
              <a:rPr lang="en-US" altLang="de-DE" sz="1300"/>
              <a:pPr eaLnBrk="1" hangingPunct="1">
                <a:defRPr/>
              </a:pPr>
              <a:t>102</a:t>
            </a:fld>
            <a:endParaRPr lang="en-US" altLang="de-DE" sz="1300"/>
          </a:p>
        </p:txBody>
      </p:sp>
      <p:sp>
        <p:nvSpPr>
          <p:cNvPr id="100355" name="Rectangle 2"/>
          <p:cNvSpPr>
            <a:spLocks noGrp="1" noRot="1" noChangeAspect="1" noChangeArrowheads="1" noTextEdit="1"/>
          </p:cNvSpPr>
          <p:nvPr>
            <p:ph type="sldImg"/>
          </p:nvPr>
        </p:nvSpPr>
        <p:spPr bwMode="auto">
          <a:xfrm>
            <a:off x="104775" y="750888"/>
            <a:ext cx="6678613" cy="3757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de-DE" altLang="de-DE" dirty="0"/>
              <a:t>Denn eines haben wir ja gelernt: Das neue ist nicht zu stoppen – man kann sie nur ein bisschen hinauszögern.</a:t>
            </a:r>
          </a:p>
        </p:txBody>
      </p:sp>
    </p:spTree>
    <p:extLst>
      <p:ext uri="{BB962C8B-B14F-4D97-AF65-F5344CB8AC3E}">
        <p14:creationId xmlns:p14="http://schemas.microsoft.com/office/powerpoint/2010/main" val="2537743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persönlich möchte jedenfalls nicht ewig im Wilden Westen leben. Wir können Sie uns ja immer noch im Kino anschauen…</a:t>
            </a:r>
          </a:p>
        </p:txBody>
      </p:sp>
      <p:sp>
        <p:nvSpPr>
          <p:cNvPr id="4" name="Foliennummernplatzhalter 3"/>
          <p:cNvSpPr>
            <a:spLocks noGrp="1"/>
          </p:cNvSpPr>
          <p:nvPr>
            <p:ph type="sldNum" sz="quarter" idx="5"/>
          </p:nvPr>
        </p:nvSpPr>
        <p:spPr/>
        <p:txBody>
          <a:bodyPr/>
          <a:lstStyle/>
          <a:p>
            <a:fld id="{C1FE9C22-B079-43A9-950E-AA3822CCBD74}" type="slidenum">
              <a:rPr lang="de-AT" smtClean="0"/>
              <a:t>103</a:t>
            </a:fld>
            <a:endParaRPr lang="de-AT"/>
          </a:p>
        </p:txBody>
      </p:sp>
    </p:spTree>
    <p:extLst>
      <p:ext uri="{BB962C8B-B14F-4D97-AF65-F5344CB8AC3E}">
        <p14:creationId xmlns:p14="http://schemas.microsoft.com/office/powerpoint/2010/main" val="40601125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4775" y="750888"/>
            <a:ext cx="6678613" cy="3757612"/>
          </a:xfrm>
        </p:spPr>
      </p:sp>
      <p:sp>
        <p:nvSpPr>
          <p:cNvPr id="3" name="Notizenplatzhalter 2"/>
          <p:cNvSpPr>
            <a:spLocks noGrp="1"/>
          </p:cNvSpPr>
          <p:nvPr>
            <p:ph type="body" idx="1"/>
          </p:nvPr>
        </p:nvSpPr>
        <p:spPr/>
        <p:txBody>
          <a:bodyPr>
            <a:normAutofit/>
          </a:bodyPr>
          <a:lstStyle/>
          <a:p>
            <a:r>
              <a:rPr lang="de-DE" sz="1700" dirty="0"/>
              <a:t>In diesem Sinne wünsche ich Ihnen eine zielführende und ergebnisorientierte Diskussion, stimulierende Gespräche und einen wunderschönen und anregenden Abend.</a:t>
            </a:r>
          </a:p>
        </p:txBody>
      </p:sp>
      <p:sp>
        <p:nvSpPr>
          <p:cNvPr id="4" name="Foliennummernplatzhalter 3"/>
          <p:cNvSpPr>
            <a:spLocks noGrp="1"/>
          </p:cNvSpPr>
          <p:nvPr>
            <p:ph type="sldNum" sz="quarter" idx="10"/>
          </p:nvPr>
        </p:nvSpPr>
        <p:spPr/>
        <p:txBody>
          <a:bodyPr/>
          <a:lstStyle/>
          <a:p>
            <a:fld id="{AE4B30DE-386B-4172-B322-187239B1574F}" type="slidenum">
              <a:rPr lang="de-DE" smtClean="0"/>
              <a:pPr/>
              <a:t>104</a:t>
            </a:fld>
            <a:endParaRPr lang="de-DE"/>
          </a:p>
        </p:txBody>
      </p:sp>
    </p:spTree>
    <p:extLst>
      <p:ext uri="{BB962C8B-B14F-4D97-AF65-F5344CB8AC3E}">
        <p14:creationId xmlns:p14="http://schemas.microsoft.com/office/powerpoint/2010/main" val="98741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setzte jedenfalls eine riesige Siedlerwelle nach Westen ein, natürlich auch befördert vom kalifornischen Goldrausch von 1848. Er brachte die Farmer, die Banker, die Hufschmiede, die Händler, die sich im Westen niederließen. Und er brachte eines der wichtigsten Erfindungen des 19 Jahrhunderts mit sich – der Stacheldraht!</a:t>
            </a:r>
          </a:p>
        </p:txBody>
      </p:sp>
      <p:sp>
        <p:nvSpPr>
          <p:cNvPr id="4" name="Foliennummernplatzhalter 3"/>
          <p:cNvSpPr>
            <a:spLocks noGrp="1"/>
          </p:cNvSpPr>
          <p:nvPr>
            <p:ph type="sldNum" sz="quarter" idx="5"/>
          </p:nvPr>
        </p:nvSpPr>
        <p:spPr/>
        <p:txBody>
          <a:bodyPr/>
          <a:lstStyle/>
          <a:p>
            <a:fld id="{C1FE9C22-B079-43A9-950E-AA3822CCBD74}" type="slidenum">
              <a:rPr lang="de-AT" smtClean="0"/>
              <a:t>11</a:t>
            </a:fld>
            <a:endParaRPr lang="de-AT"/>
          </a:p>
        </p:txBody>
      </p:sp>
    </p:spTree>
    <p:extLst>
      <p:ext uri="{BB962C8B-B14F-4D97-AF65-F5344CB8AC3E}">
        <p14:creationId xmlns:p14="http://schemas.microsoft.com/office/powerpoint/2010/main" val="1802384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Alles, was wir über den Wilden Wesen zu wissen glauben, fand in dieser kurzen Zeitspanne statt. Denn schon 1869 wurde das Band der Eisenbahn zwischen Ost und West fertiggestellt, und die Zivilisation kehrte ein.</a:t>
            </a:r>
          </a:p>
        </p:txBody>
      </p:sp>
      <p:sp>
        <p:nvSpPr>
          <p:cNvPr id="4" name="Foliennummernplatzhalter 3"/>
          <p:cNvSpPr>
            <a:spLocks noGrp="1"/>
          </p:cNvSpPr>
          <p:nvPr>
            <p:ph type="sldNum" sz="quarter" idx="5"/>
          </p:nvPr>
        </p:nvSpPr>
        <p:spPr/>
        <p:txBody>
          <a:bodyPr/>
          <a:lstStyle/>
          <a:p>
            <a:fld id="{C1FE9C22-B079-43A9-950E-AA3822CCBD74}" type="slidenum">
              <a:rPr lang="de-AT" smtClean="0"/>
              <a:t>12</a:t>
            </a:fld>
            <a:endParaRPr lang="de-AT"/>
          </a:p>
        </p:txBody>
      </p:sp>
    </p:spTree>
    <p:extLst>
      <p:ext uri="{BB962C8B-B14F-4D97-AF65-F5344CB8AC3E}">
        <p14:creationId xmlns:p14="http://schemas.microsoft.com/office/powerpoint/2010/main" val="2237147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folgte das, was Mark Twain mal treffend als die „</a:t>
            </a:r>
            <a:r>
              <a:rPr lang="de-DE" dirty="0" err="1"/>
              <a:t>Gilded</a:t>
            </a:r>
            <a:r>
              <a:rPr lang="de-DE" dirty="0"/>
              <a:t> Age“ bezeichnet hat . Das Blattgoldzeitalter, das in Wahrheit der Beginn des ungezügelten </a:t>
            </a:r>
            <a:r>
              <a:rPr lang="de-DE" dirty="0" err="1"/>
              <a:t>Gierkapitalismus</a:t>
            </a:r>
            <a:r>
              <a:rPr lang="de-DE" dirty="0"/>
              <a:t> war.</a:t>
            </a:r>
          </a:p>
        </p:txBody>
      </p:sp>
      <p:sp>
        <p:nvSpPr>
          <p:cNvPr id="4" name="Foliennummernplatzhalter 3"/>
          <p:cNvSpPr>
            <a:spLocks noGrp="1"/>
          </p:cNvSpPr>
          <p:nvPr>
            <p:ph type="sldNum" sz="quarter" idx="5"/>
          </p:nvPr>
        </p:nvSpPr>
        <p:spPr/>
        <p:txBody>
          <a:bodyPr/>
          <a:lstStyle/>
          <a:p>
            <a:fld id="{C1FE9C22-B079-43A9-950E-AA3822CCBD74}" type="slidenum">
              <a:rPr lang="de-AT" smtClean="0"/>
              <a:t>13</a:t>
            </a:fld>
            <a:endParaRPr lang="de-AT"/>
          </a:p>
        </p:txBody>
      </p:sp>
    </p:spTree>
    <p:extLst>
      <p:ext uri="{BB962C8B-B14F-4D97-AF65-F5344CB8AC3E}">
        <p14:creationId xmlns:p14="http://schemas.microsoft.com/office/powerpoint/2010/main" val="1395652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Sie brachte uns die Räuberbarone, die mächtigen Monopolisten, das Gefühl des Einzelnen, hilflos zu sein angesichts der Machtfülle riesiger Konzerne, das Fehlen einer Rechtsordnung und eine gewisse Orientierungslosigkeit angesichts des Wandels, über den man scheinbar keine Kontrolle </a:t>
            </a:r>
            <a:r>
              <a:rPr lang="de-DE" sz="1200" kern="1200" dirty="0" err="1">
                <a:solidFill>
                  <a:schemeClr val="tx1"/>
                </a:solidFill>
                <a:effectLst/>
                <a:latin typeface="+mn-lt"/>
                <a:ea typeface="+mn-ea"/>
                <a:cs typeface="+mn-cs"/>
              </a:rPr>
              <a:t>besiaß</a:t>
            </a:r>
            <a:r>
              <a:rPr lang="de-DE" sz="1200" kern="1200" dirty="0">
                <a:solidFill>
                  <a:schemeClr val="tx1"/>
                </a:solidFill>
                <a:effectLst/>
                <a:latin typeface="+mn-lt"/>
                <a:ea typeface="+mn-ea"/>
                <a:cs typeface="+mn-cs"/>
              </a:rPr>
              <a:t>.  </a:t>
            </a: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14</a:t>
            </a:fld>
            <a:endParaRPr lang="de-AT"/>
          </a:p>
        </p:txBody>
      </p:sp>
    </p:spTree>
    <p:extLst>
      <p:ext uri="{BB962C8B-B14F-4D97-AF65-F5344CB8AC3E}">
        <p14:creationId xmlns:p14="http://schemas.microsoft.com/office/powerpoint/2010/main" val="997239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Sie waren die Vorfahren unserer </a:t>
            </a:r>
            <a:r>
              <a:rPr lang="de-DE" sz="1200" kern="1200" dirty="0" err="1">
                <a:solidFill>
                  <a:schemeClr val="tx1"/>
                </a:solidFill>
                <a:effectLst/>
                <a:latin typeface="+mn-lt"/>
                <a:ea typeface="+mn-ea"/>
                <a:cs typeface="+mn-cs"/>
              </a:rPr>
              <a:t>Gierkapitalisten</a:t>
            </a:r>
            <a:r>
              <a:rPr lang="de-DE" sz="1200" kern="1200" dirty="0">
                <a:solidFill>
                  <a:schemeClr val="tx1"/>
                </a:solidFill>
                <a:effectLst/>
                <a:latin typeface="+mn-lt"/>
                <a:ea typeface="+mn-ea"/>
                <a:cs typeface="+mn-cs"/>
              </a:rPr>
              <a:t> wie Steve Jobs, Jeff Bezos, Mark Zuckerberg oder Elon Musk– Männer, die so mächtig sind, dass niemand sie aufhalten oder in die Schranken weisen kann.</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15</a:t>
            </a:fld>
            <a:endParaRPr lang="de-AT"/>
          </a:p>
        </p:txBody>
      </p:sp>
    </p:spTree>
    <p:extLst>
      <p:ext uri="{BB962C8B-B14F-4D97-AF65-F5344CB8AC3E}">
        <p14:creationId xmlns:p14="http://schemas.microsoft.com/office/powerpoint/2010/main" val="91084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Der österreichische Nationalökonom Joseph Schumpeter, der von 1883 bis 1950 lebts, lag richtig mit seiner Idee der „schöpferischen Zerstörung“: Kapitalismus war für ihn und seine Anhänger ja Unordnung, die fortwährend durch innovative Unternehmer und neue Ideen entsteht, wodurch alte Ideen auf den Müllhaufen der Geschichte landen. Diese Unordnung war für ihn die Ursache von Fortschritt und Wachstum.</a:t>
            </a:r>
          </a:p>
        </p:txBody>
      </p:sp>
      <p:sp>
        <p:nvSpPr>
          <p:cNvPr id="4" name="Foliennummernplatzhalter 3"/>
          <p:cNvSpPr>
            <a:spLocks noGrp="1"/>
          </p:cNvSpPr>
          <p:nvPr>
            <p:ph type="sldNum" sz="quarter" idx="5"/>
          </p:nvPr>
        </p:nvSpPr>
        <p:spPr/>
        <p:txBody>
          <a:bodyPr/>
          <a:lstStyle/>
          <a:p>
            <a:fld id="{C1FE9C22-B079-43A9-950E-AA3822CCBD74}" type="slidenum">
              <a:rPr lang="de-AT" smtClean="0"/>
              <a:t>16</a:t>
            </a:fld>
            <a:endParaRPr lang="de-AT"/>
          </a:p>
        </p:txBody>
      </p:sp>
    </p:spTree>
    <p:extLst>
      <p:ext uri="{BB962C8B-B14F-4D97-AF65-F5344CB8AC3E}">
        <p14:creationId xmlns:p14="http://schemas.microsoft.com/office/powerpoint/2010/main" val="4026082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Internetbranche liefert laufend Beispiele für solche kreative Unordnung. Nur läuft sie heute im Internet-Tempo ab. IBM und Apple in den 1980ern, Microsoft und Netscape in den 1990ern, die Big 4 im ersten und Alibaba, Uber und </a:t>
            </a:r>
            <a:r>
              <a:rPr lang="de-DE" sz="1200" kern="1200" dirty="0" err="1">
                <a:solidFill>
                  <a:schemeClr val="tx1"/>
                </a:solidFill>
                <a:effectLst/>
                <a:latin typeface="+mn-lt"/>
                <a:ea typeface="+mn-ea"/>
                <a:cs typeface="+mn-cs"/>
              </a:rPr>
              <a:t>AirBnB</a:t>
            </a:r>
            <a:r>
              <a:rPr lang="de-DE" sz="1200" kern="1200" dirty="0">
                <a:solidFill>
                  <a:schemeClr val="tx1"/>
                </a:solidFill>
                <a:effectLst/>
                <a:latin typeface="+mn-lt"/>
                <a:ea typeface="+mn-ea"/>
                <a:cs typeface="+mn-cs"/>
              </a:rPr>
              <a:t> im zweiten Jahrzehnt des 21. Jahrhundert: Stets geht es darum, sich einen Vorteil auf Kosten der anderen und der Allgemeinheit zu verschaffen.</a:t>
            </a:r>
          </a:p>
        </p:txBody>
      </p:sp>
      <p:sp>
        <p:nvSpPr>
          <p:cNvPr id="4" name="Foliennummernplatzhalter 3"/>
          <p:cNvSpPr>
            <a:spLocks noGrp="1"/>
          </p:cNvSpPr>
          <p:nvPr>
            <p:ph type="sldNum" sz="quarter" idx="5"/>
          </p:nvPr>
        </p:nvSpPr>
        <p:spPr/>
        <p:txBody>
          <a:bodyPr/>
          <a:lstStyle/>
          <a:p>
            <a:fld id="{C1FE9C22-B079-43A9-950E-AA3822CCBD74}" type="slidenum">
              <a:rPr lang="de-AT" smtClean="0"/>
              <a:t>17</a:t>
            </a:fld>
            <a:endParaRPr lang="de-AT"/>
          </a:p>
        </p:txBody>
      </p:sp>
    </p:spTree>
    <p:extLst>
      <p:ext uri="{BB962C8B-B14F-4D97-AF65-F5344CB8AC3E}">
        <p14:creationId xmlns:p14="http://schemas.microsoft.com/office/powerpoint/2010/main" val="3548551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Heute lässt sich das Hauptproblem mit einem einzigen Wort beschreiben: GAFA – Google, Apple, Facebook and Amazon – die mächtigsten Monopole der Weltgeschichte, die völlig außer Kontrolle geraten sind und die es jetzt einzubremsen gilt, wenn wir noch Einfluss auf unsere eigene digitale Zukunft haben wollen!</a:t>
            </a:r>
          </a:p>
        </p:txBody>
      </p:sp>
      <p:sp>
        <p:nvSpPr>
          <p:cNvPr id="4" name="Foliennummernplatzhalter 3"/>
          <p:cNvSpPr>
            <a:spLocks noGrp="1"/>
          </p:cNvSpPr>
          <p:nvPr>
            <p:ph type="sldNum" sz="quarter" idx="5"/>
          </p:nvPr>
        </p:nvSpPr>
        <p:spPr/>
        <p:txBody>
          <a:bodyPr/>
          <a:lstStyle/>
          <a:p>
            <a:fld id="{C1FE9C22-B079-43A9-950E-AA3822CCBD74}" type="slidenum">
              <a:rPr lang="de-AT" smtClean="0"/>
              <a:t>18</a:t>
            </a:fld>
            <a:endParaRPr lang="de-AT"/>
          </a:p>
        </p:txBody>
      </p:sp>
    </p:spTree>
    <p:extLst>
      <p:ext uri="{BB962C8B-B14F-4D97-AF65-F5344CB8AC3E}">
        <p14:creationId xmlns:p14="http://schemas.microsoft.com/office/powerpoint/2010/main" val="2162208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Wenn man genau hinschaut, gibt es wahnsinnig viele Parallelen zwischen damals und heute, zwischen dem Wilden Westen und dem World Wide Web, das heute ja im Grunde noch ganz am Anfang steht</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19</a:t>
            </a:fld>
            <a:endParaRPr lang="de-AT"/>
          </a:p>
        </p:txBody>
      </p:sp>
    </p:spTree>
    <p:extLst>
      <p:ext uri="{BB962C8B-B14F-4D97-AF65-F5344CB8AC3E}">
        <p14:creationId xmlns:p14="http://schemas.microsoft.com/office/powerpoint/2010/main" val="3592149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F46BA1-74C2-40E8-B031-D0EB2310FFBA}" type="slidenum">
              <a:rPr lang="de-DE"/>
              <a:pPr>
                <a:defRPr/>
              </a:pPr>
              <a:t>2</a:t>
            </a:fld>
            <a:endParaRPr lang="de-DE"/>
          </a:p>
        </p:txBody>
      </p:sp>
      <p:sp>
        <p:nvSpPr>
          <p:cNvPr id="34819"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34820" name="Rectangle 3"/>
          <p:cNvSpPr>
            <a:spLocks noGrp="1" noChangeArrowheads="1"/>
          </p:cNvSpPr>
          <p:nvPr>
            <p:ph type="body" idx="1"/>
          </p:nvPr>
        </p:nvSpPr>
        <p:spPr bwMode="auto">
          <a:xfrm>
            <a:off x="914401"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auf meinem Blog, den ich seit 1995 schreibe, in Artikeln und Kommentaren für “alte“ und „neue“ Medien, als Vortragsredner…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Tree>
    <p:extLst>
      <p:ext uri="{BB962C8B-B14F-4D97-AF65-F5344CB8AC3E}">
        <p14:creationId xmlns:p14="http://schemas.microsoft.com/office/powerpoint/2010/main" val="422016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Google vergleiche ich gerne mit den Eisenbahnen im Wilden Westen. Die brachten Mitte des 19ten Jahrhunderts Menschen zusammen und transportierten gleichzeitig Güter, Nachrichten und Wissen, denn sie versorgten die einsamen Siedler mit Tageszeitungen, Magazine und Bücher.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20</a:t>
            </a:fld>
            <a:endParaRPr lang="de-AT"/>
          </a:p>
        </p:txBody>
      </p:sp>
    </p:spTree>
    <p:extLst>
      <p:ext uri="{BB962C8B-B14F-4D97-AF65-F5344CB8AC3E}">
        <p14:creationId xmlns:p14="http://schemas.microsoft.com/office/powerpoint/2010/main" val="4183259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Eisenbahn-Barone rotten sich mit der Zeit aber auch zu Monopolen zusammen und beutete die Menschen aus. 1887 wurde in Amerika deshalb der </a:t>
            </a:r>
            <a:r>
              <a:rPr lang="de-DE" sz="1200" i="1" kern="1200" dirty="0">
                <a:solidFill>
                  <a:schemeClr val="tx1"/>
                </a:solidFill>
                <a:effectLst/>
                <a:latin typeface="+mn-lt"/>
                <a:ea typeface="+mn-ea"/>
                <a:cs typeface="+mn-cs"/>
              </a:rPr>
              <a:t>Interstate Commerce Act</a:t>
            </a:r>
            <a:r>
              <a:rPr lang="de-DE" sz="1200" kern="1200" dirty="0">
                <a:solidFill>
                  <a:schemeClr val="tx1"/>
                </a:solidFill>
                <a:effectLst/>
                <a:latin typeface="+mn-lt"/>
                <a:ea typeface="+mn-ea"/>
                <a:cs typeface="+mn-cs"/>
              </a:rPr>
              <a:t> erlassen, der die Macht der Eisenbahnen beschnitt und Preise vorschrieb, die vernünftig und gerecht zu sein hatten –("</a:t>
            </a:r>
            <a:r>
              <a:rPr lang="de-DE" sz="1200" kern="1200" dirty="0" err="1">
                <a:solidFill>
                  <a:schemeClr val="tx1"/>
                </a:solidFill>
                <a:effectLst/>
                <a:latin typeface="+mn-lt"/>
                <a:ea typeface="+mn-ea"/>
                <a:cs typeface="+mn-cs"/>
              </a:rPr>
              <a:t>reasonable</a:t>
            </a:r>
            <a:r>
              <a:rPr lang="de-DE" sz="1200" kern="1200" dirty="0">
                <a:solidFill>
                  <a:schemeClr val="tx1"/>
                </a:solidFill>
                <a:effectLst/>
                <a:latin typeface="+mn-lt"/>
                <a:ea typeface="+mn-ea"/>
                <a:cs typeface="+mn-cs"/>
              </a:rPr>
              <a:t> and just")  ein bis dato völlig unbekanntes Rechtsprinzip.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21</a:t>
            </a:fld>
            <a:endParaRPr lang="de-AT"/>
          </a:p>
        </p:txBody>
      </p:sp>
    </p:spTree>
    <p:extLst>
      <p:ext uri="{BB962C8B-B14F-4D97-AF65-F5344CB8AC3E}">
        <p14:creationId xmlns:p14="http://schemas.microsoft.com/office/powerpoint/2010/main" val="1163016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Alphabet, der Dachkonzern von Google, betreibt heute ein Datenmonopol, gegen das die Eisenbahner die reinsten Waisenknaben waren, und ich bin mir ziemlich sicher, dass es keine Alternative gibt, als sie in die Einzelteile zu zerschlagen: Google, </a:t>
            </a:r>
            <a:r>
              <a:rPr lang="de-DE" sz="1200" kern="1200" dirty="0" err="1">
                <a:solidFill>
                  <a:schemeClr val="tx1"/>
                </a:solidFill>
                <a:effectLst/>
                <a:latin typeface="+mn-lt"/>
                <a:ea typeface="+mn-ea"/>
                <a:cs typeface="+mn-cs"/>
              </a:rPr>
              <a:t>Waymo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Calico</a:t>
            </a:r>
            <a:r>
              <a:rPr lang="de-DE" sz="1200" kern="1200" dirty="0">
                <a:solidFill>
                  <a:schemeClr val="tx1"/>
                </a:solidFill>
                <a:effectLst/>
                <a:latin typeface="+mn-lt"/>
                <a:ea typeface="+mn-ea"/>
                <a:cs typeface="+mn-cs"/>
              </a:rPr>
              <a:t>, Nest, YouTube, und Android können und müssen auf eigenen Beinen stehen.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22</a:t>
            </a:fld>
            <a:endParaRPr lang="de-AT"/>
          </a:p>
        </p:txBody>
      </p:sp>
    </p:spTree>
    <p:extLst>
      <p:ext uri="{BB962C8B-B14F-4D97-AF65-F5344CB8AC3E}">
        <p14:creationId xmlns:p14="http://schemas.microsoft.com/office/powerpoint/2010/main" val="159974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Sie müssen als selbständige Unternehmen in ihren jeweiligen Märkten konkurrieren – ohne dass sie weiterhin die Daten ihrer Kunden untereinander austauschen und sich damit in eine marktbeherrschende Position bringen.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23</a:t>
            </a:fld>
            <a:endParaRPr lang="de-AT"/>
          </a:p>
        </p:txBody>
      </p:sp>
    </p:spTree>
    <p:extLst>
      <p:ext uri="{BB962C8B-B14F-4D97-AF65-F5344CB8AC3E}">
        <p14:creationId xmlns:p14="http://schemas.microsoft.com/office/powerpoint/2010/main" val="3346734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Dazu muss allerdings unser Monopolrecht, das aus der ersten Industriellen Revolution stammt, auf das Digitalzeitalter angepasst werden, denn Daten sind heute so wichtig oder wichtiger wie damals Öl oder Produktionsgüter.</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24</a:t>
            </a:fld>
            <a:endParaRPr lang="de-AT"/>
          </a:p>
        </p:txBody>
      </p:sp>
    </p:spTree>
    <p:extLst>
      <p:ext uri="{BB962C8B-B14F-4D97-AF65-F5344CB8AC3E}">
        <p14:creationId xmlns:p14="http://schemas.microsoft.com/office/powerpoint/2010/main" val="3356475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Amazon ist für mich direkt vergleichbar mit Sears </a:t>
            </a:r>
            <a:r>
              <a:rPr lang="de-DE" sz="1200" kern="1200" dirty="0" err="1">
                <a:solidFill>
                  <a:schemeClr val="tx1"/>
                </a:solidFill>
                <a:effectLst/>
                <a:latin typeface="+mn-lt"/>
                <a:ea typeface="+mn-ea"/>
                <a:cs typeface="+mn-cs"/>
              </a:rPr>
              <a:t>Roebuck</a:t>
            </a:r>
            <a:r>
              <a:rPr lang="de-DE" sz="1200" kern="1200" dirty="0">
                <a:solidFill>
                  <a:schemeClr val="tx1"/>
                </a:solidFill>
                <a:effectLst/>
                <a:latin typeface="+mn-lt"/>
                <a:ea typeface="+mn-ea"/>
                <a:cs typeface="+mn-cs"/>
              </a:rPr>
              <a:t>. 1886 ließ ein Mann namens Richard Warren Sears einen Versandkatalog drucken, um den einsamen Farmern im Westen alles zu verkaufen, was sie brauchten: Lebensmittel (so genannte </a:t>
            </a:r>
            <a:r>
              <a:rPr lang="de-DE" sz="1200" i="1" kern="1200" dirty="0">
                <a:solidFill>
                  <a:schemeClr val="tx1"/>
                </a:solidFill>
                <a:effectLst/>
                <a:latin typeface="+mn-lt"/>
                <a:ea typeface="+mn-ea"/>
                <a:cs typeface="+mn-cs"/>
              </a:rPr>
              <a:t>dry </a:t>
            </a:r>
            <a:r>
              <a:rPr lang="de-DE" sz="1200" i="1" kern="1200" dirty="0" err="1">
                <a:solidFill>
                  <a:schemeClr val="tx1"/>
                </a:solidFill>
                <a:effectLst/>
                <a:latin typeface="+mn-lt"/>
                <a:ea typeface="+mn-ea"/>
                <a:cs typeface="+mn-cs"/>
              </a:rPr>
              <a:t>goods</a:t>
            </a:r>
            <a:r>
              <a:rPr lang="de-DE" sz="1200" kern="1200" dirty="0">
                <a:solidFill>
                  <a:schemeClr val="tx1"/>
                </a:solidFill>
                <a:effectLst/>
                <a:latin typeface="+mn-lt"/>
                <a:ea typeface="+mn-ea"/>
                <a:cs typeface="+mn-cs"/>
              </a:rPr>
              <a:t>), Uhren, Spielpuppen, Nähmaschinen, Fahrräder, Sportartikel, Herde und später sogar Autos, die extra für Sears von den Lincoln Motor Car Works hergestellt wurden.</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25</a:t>
            </a:fld>
            <a:endParaRPr lang="de-AT"/>
          </a:p>
        </p:txBody>
      </p:sp>
    </p:spTree>
    <p:extLst>
      <p:ext uri="{BB962C8B-B14F-4D97-AF65-F5344CB8AC3E}">
        <p14:creationId xmlns:p14="http://schemas.microsoft.com/office/powerpoint/2010/main" val="1512875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Aber Sears wollte nicht nur die Landbevölkerung beliefern, sondern auch die Städter, also baute Sears später riesige Ladengeschäfte in den Malls in den Vororten auf; in der Spitze waren mehr als 6.000.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26</a:t>
            </a:fld>
            <a:endParaRPr lang="de-AT"/>
          </a:p>
        </p:txBody>
      </p:sp>
    </p:spTree>
    <p:extLst>
      <p:ext uri="{BB962C8B-B14F-4D97-AF65-F5344CB8AC3E}">
        <p14:creationId xmlns:p14="http://schemas.microsoft.com/office/powerpoint/2010/main" val="1593739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1993 stellte man sogar den berühmten Versandkatalog ein, aber da war es schon zu spät</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27</a:t>
            </a:fld>
            <a:endParaRPr lang="de-AT"/>
          </a:p>
        </p:txBody>
      </p:sp>
    </p:spTree>
    <p:extLst>
      <p:ext uri="{BB962C8B-B14F-4D97-AF65-F5344CB8AC3E}">
        <p14:creationId xmlns:p14="http://schemas.microsoft.com/office/powerpoint/2010/main" val="4037290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Sears hatte sich übernommen stürzte ab, und am 15. Oktober 2018 ging die lange und ruhmreiche Geschichte des damals größten Handelsunternehmens der Welt zu Ende.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28</a:t>
            </a:fld>
            <a:endParaRPr lang="de-AT"/>
          </a:p>
        </p:txBody>
      </p:sp>
    </p:spTree>
    <p:extLst>
      <p:ext uri="{BB962C8B-B14F-4D97-AF65-F5344CB8AC3E}">
        <p14:creationId xmlns:p14="http://schemas.microsoft.com/office/powerpoint/2010/main" val="4094437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Amazon ist heute natürlich viel großer mächtiger als Sears es je war, denn Amazon kontrolliert die gesamte Wertschöpfungskette, vom Onlinehandel über die Versandlogistik bis zum Zahlungsverkehr und sogar die Cloud, wo das alles über AWS abläuft – Amazon Web Services.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29</a:t>
            </a:fld>
            <a:endParaRPr lang="de-AT"/>
          </a:p>
        </p:txBody>
      </p:sp>
    </p:spTree>
    <p:extLst>
      <p:ext uri="{BB962C8B-B14F-4D97-AF65-F5344CB8AC3E}">
        <p14:creationId xmlns:p14="http://schemas.microsoft.com/office/powerpoint/2010/main" val="417782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F46BA1-74C2-40E8-B031-D0EB2310FFBA}" type="slidenum">
              <a:rPr lang="de-DE"/>
              <a:pPr>
                <a:defRPr/>
              </a:pPr>
              <a:t>3</a:t>
            </a:fld>
            <a:endParaRPr lang="de-DE"/>
          </a:p>
        </p:txBody>
      </p:sp>
      <p:sp>
        <p:nvSpPr>
          <p:cNvPr id="34819" name="Rectangle 2"/>
          <p:cNvSpPr>
            <a:spLocks noGrp="1" noRot="1" noChangeAspect="1" noChangeArrowheads="1" noTextEdit="1"/>
          </p:cNvSpPr>
          <p:nvPr>
            <p:ph type="sldImg"/>
          </p:nvPr>
        </p:nvSpPr>
        <p:spPr bwMode="auto">
          <a:xfrm>
            <a:off x="104775" y="750888"/>
            <a:ext cx="6680200" cy="3757612"/>
          </a:xfrm>
          <a:solidFill>
            <a:srgbClr val="FFFFFF"/>
          </a:solidFill>
          <a:ln>
            <a:solidFill>
              <a:srgbClr val="000000"/>
            </a:solidFill>
            <a:miter lim="800000"/>
            <a:headEnd/>
            <a:tailEnd/>
          </a:ln>
        </p:spPr>
      </p:sp>
      <p:sp>
        <p:nvSpPr>
          <p:cNvPr id="34820" name="Rectangle 3"/>
          <p:cNvSpPr>
            <a:spLocks noGrp="1" noChangeArrowheads="1"/>
          </p:cNvSpPr>
          <p:nvPr>
            <p:ph type="body" idx="1"/>
          </p:nvPr>
        </p:nvSpPr>
        <p:spPr bwMode="auto">
          <a:xfrm>
            <a:off x="918423" y="4758889"/>
            <a:ext cx="5051320" cy="4508421"/>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de-DE" dirty="0"/>
              <a:t>Außerdem habe ich es geschafft, ein Dutzend Bücher über Digitalisierung und Unternehmenstechnologie zu schreiben.</a:t>
            </a:r>
          </a:p>
        </p:txBody>
      </p:sp>
    </p:spTree>
    <p:extLst>
      <p:ext uri="{BB962C8B-B14F-4D97-AF65-F5344CB8AC3E}">
        <p14:creationId xmlns:p14="http://schemas.microsoft.com/office/powerpoint/2010/main" val="3809410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Amazon hat immer wieder offen und unverhohlen gegen das Wettbewerbsrecht und die Steuergesetze verstoßen und wurde zum Beispiel von der EU zu einer Nachzahlung von €750 Millionen verdonnert. Weitere Verfahren laufen noch.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30</a:t>
            </a:fld>
            <a:endParaRPr lang="de-AT"/>
          </a:p>
        </p:txBody>
      </p:sp>
    </p:spTree>
    <p:extLst>
      <p:ext uri="{BB962C8B-B14F-4D97-AF65-F5344CB8AC3E}">
        <p14:creationId xmlns:p14="http://schemas.microsoft.com/office/powerpoint/2010/main" val="2801531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Aber noch viel beruhigender  ist, dass Amazon in letzter Zeit den gleichen Fehler zu machen scheint wie einst Sears: Sie bauen Läden wie in New York und Seattle. Wie lange wird das gutgehen? Warten wir’s ab!</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31</a:t>
            </a:fld>
            <a:endParaRPr lang="de-AT"/>
          </a:p>
        </p:txBody>
      </p:sp>
    </p:spTree>
    <p:extLst>
      <p:ext uri="{BB962C8B-B14F-4D97-AF65-F5344CB8AC3E}">
        <p14:creationId xmlns:p14="http://schemas.microsoft.com/office/powerpoint/2010/main" val="2985154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Facebook vergleiche ich mit dem Telefon. Zu Zeiten des Wilden Westens war es ziemlich einsam: Die Siedler lebten irgendwo draußen auf ihren Farmen.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32</a:t>
            </a:fld>
            <a:endParaRPr lang="de-AT"/>
          </a:p>
        </p:txBody>
      </p:sp>
    </p:spTree>
    <p:extLst>
      <p:ext uri="{BB962C8B-B14F-4D97-AF65-F5344CB8AC3E}">
        <p14:creationId xmlns:p14="http://schemas.microsoft.com/office/powerpoint/2010/main" val="1369989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1848 brauchte ein Brief von New York nach San Francisco auf dem Seeweg um Kap Horn mindestens 90 Tage.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33</a:t>
            </a:fld>
            <a:endParaRPr lang="de-AT"/>
          </a:p>
        </p:txBody>
      </p:sp>
    </p:spTree>
    <p:extLst>
      <p:ext uri="{BB962C8B-B14F-4D97-AF65-F5344CB8AC3E}">
        <p14:creationId xmlns:p14="http://schemas.microsoft.com/office/powerpoint/2010/main" val="2799251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Das Telefon brachte die Menschen einander näher – zu nahe, manchmal, denn anfangs mussten sich meistens mehrere Familien eine einzige Telefonleitung teilen, die so genannt „Party Line“. Wenn einer mit der Geliebten am Telefon turteln wollte, musste er die anderen erst bitten aus der Leitung zu verschwinden. 1959 spielte die Party Line die Hauptrolle in dem Film „Bettgeflüster“ mit Doris Day und </a:t>
            </a:r>
            <a:r>
              <a:rPr lang="de-DE" sz="1200" kern="1200">
                <a:solidFill>
                  <a:schemeClr val="tx1"/>
                </a:solidFill>
                <a:effectLst/>
                <a:latin typeface="+mn-lt"/>
                <a:ea typeface="+mn-ea"/>
                <a:cs typeface="+mn-cs"/>
              </a:rPr>
              <a:t>Rock Hudson.</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34</a:t>
            </a:fld>
            <a:endParaRPr lang="de-AT"/>
          </a:p>
        </p:txBody>
      </p:sp>
    </p:spTree>
    <p:extLst>
      <p:ext uri="{BB962C8B-B14F-4D97-AF65-F5344CB8AC3E}">
        <p14:creationId xmlns:p14="http://schemas.microsoft.com/office/powerpoint/2010/main" val="4080721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Facebook hat das </a:t>
            </a:r>
            <a:r>
              <a:rPr lang="de-DE" sz="1200" kern="1200" dirty="0" err="1">
                <a:solidFill>
                  <a:schemeClr val="tx1"/>
                </a:solidFill>
                <a:effectLst/>
                <a:latin typeface="+mn-lt"/>
                <a:ea typeface="+mn-ea"/>
                <a:cs typeface="+mn-cs"/>
              </a:rPr>
              <a:t>Social</a:t>
            </a:r>
            <a:r>
              <a:rPr lang="de-DE" sz="1200" kern="1200" dirty="0">
                <a:solidFill>
                  <a:schemeClr val="tx1"/>
                </a:solidFill>
                <a:effectLst/>
                <a:latin typeface="+mn-lt"/>
                <a:ea typeface="+mn-ea"/>
                <a:cs typeface="+mn-cs"/>
              </a:rPr>
              <a:t> Web übrigens nicht erfunden. Lange vorher gab es eine Firma namens MySpace, an die sich heute kaum jemand mehr erinnert, die aber im Juni 2004 die magische Grenze von einer Million Nutzer pro Monat überschritt und kurz darauf von Robert Murdoch für damals sagenhafte $580 Millionen übernommen wurde. 2011 bekam er für die Reste gerade noch $35 Millionen.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35</a:t>
            </a:fld>
            <a:endParaRPr lang="de-AT"/>
          </a:p>
        </p:txBody>
      </p:sp>
    </p:spTree>
    <p:extLst>
      <p:ext uri="{BB962C8B-B14F-4D97-AF65-F5344CB8AC3E}">
        <p14:creationId xmlns:p14="http://schemas.microsoft.com/office/powerpoint/2010/main" val="2598755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So gesehen muss man sich um Plattformen wie Facebook oder Twitter ja richtig Sorgen machen angesichts der massiven weltweiten Kritik über Datenklau, Wettbewerbsverstöße und Fake News.</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36</a:t>
            </a:fld>
            <a:endParaRPr lang="de-AT"/>
          </a:p>
        </p:txBody>
      </p:sp>
    </p:spTree>
    <p:extLst>
      <p:ext uri="{BB962C8B-B14F-4D97-AF65-F5344CB8AC3E}">
        <p14:creationId xmlns:p14="http://schemas.microsoft.com/office/powerpoint/2010/main" val="1378176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Musk ist zwar genial, aber er bildet sich ein, er kann alles machen – zum Beispiel Twitter einfach umbenennen in „x“ und alle rausschmeißen, die intern für Ordnung gesorgt haben – so wie die Rinderbarone im Wilden Westen, die ihr Vieh überallhin trieben, egal wem das Land gehörte.</a:t>
            </a:r>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37</a:t>
            </a:fld>
            <a:endParaRPr lang="de-AT"/>
          </a:p>
        </p:txBody>
      </p:sp>
    </p:spTree>
    <p:extLst>
      <p:ext uri="{BB962C8B-B14F-4D97-AF65-F5344CB8AC3E}">
        <p14:creationId xmlns:p14="http://schemas.microsoft.com/office/powerpoint/2010/main" val="3438826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Apple ist das Standard Oil des 21sten Jahrhundert. Berühmt wurde sein Gründer John D. Rockefeller, weil er in China Lampen verschenkte und die Bevölkerung damit von seinem </a:t>
            </a:r>
            <a:r>
              <a:rPr lang="de-AT" sz="1200" kern="1200" dirty="0" err="1">
                <a:solidFill>
                  <a:schemeClr val="tx1"/>
                </a:solidFill>
                <a:effectLst/>
                <a:latin typeface="+mn-lt"/>
                <a:ea typeface="+mn-ea"/>
                <a:cs typeface="+mn-cs"/>
              </a:rPr>
              <a:t>Lampenöl</a:t>
            </a:r>
            <a:r>
              <a:rPr lang="de-AT" sz="1200" kern="1200" dirty="0">
                <a:solidFill>
                  <a:schemeClr val="tx1"/>
                </a:solidFill>
                <a:effectLst/>
                <a:latin typeface="+mn-lt"/>
                <a:ea typeface="+mn-ea"/>
                <a:cs typeface="+mn-cs"/>
              </a:rPr>
              <a:t> abhängig machte. Standard Oil wurde zum reichsten Unternehmen der Welt.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38</a:t>
            </a:fld>
            <a:endParaRPr lang="de-AT"/>
          </a:p>
        </p:txBody>
      </p:sp>
    </p:spTree>
    <p:extLst>
      <p:ext uri="{BB962C8B-B14F-4D97-AF65-F5344CB8AC3E}">
        <p14:creationId xmlns:p14="http://schemas.microsoft.com/office/powerpoint/2010/main" val="4240596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Was bitteschön ist anders am iPhone, das Apple zum wertvollsten Unternehmen unserer Zeit gemacht hat? Der – zugegeben unverschämte – Preis ist es nicht, sondern der ständige Einnahmestrom durch Services, Apps Streams und I-Tunes-Musik.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39</a:t>
            </a:fld>
            <a:endParaRPr lang="de-AT"/>
          </a:p>
        </p:txBody>
      </p:sp>
    </p:spTree>
    <p:extLst>
      <p:ext uri="{BB962C8B-B14F-4D97-AF65-F5344CB8AC3E}">
        <p14:creationId xmlns:p14="http://schemas.microsoft.com/office/powerpoint/2010/main" val="23239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dirty="0"/>
              <a:t>– ganz aktuell bei Hanser erschienen: Erfolgsfaktor Künstliche Intelligenz, auch auf Englisch bei Amazon erhältlich als „AI </a:t>
            </a:r>
            <a:r>
              <a:rPr lang="de-DE" dirty="0" err="1"/>
              <a:t>Means</a:t>
            </a:r>
            <a:r>
              <a:rPr lang="de-DE" dirty="0"/>
              <a:t> Business“.</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a:t>
            </a:fld>
            <a:endParaRPr lang="de-DE"/>
          </a:p>
        </p:txBody>
      </p:sp>
    </p:spTree>
    <p:extLst>
      <p:ext uri="{BB962C8B-B14F-4D97-AF65-F5344CB8AC3E}">
        <p14:creationId xmlns:p14="http://schemas.microsoft.com/office/powerpoint/2010/main" val="3175205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Wie Rockefeller war Steve Jobs ein ruchloser Machtmensch, der über Leichen ging – und beide werden bis heute fast wie Heilige verehrt. Jobs erfuhr einmal, dass ein kritischer Journalist einen Artikel über ihn in </a:t>
            </a:r>
            <a:r>
              <a:rPr lang="de-AT" sz="1200" i="1" kern="1200" dirty="0">
                <a:solidFill>
                  <a:schemeClr val="tx1"/>
                </a:solidFill>
                <a:effectLst/>
                <a:latin typeface="+mn-lt"/>
                <a:ea typeface="+mn-ea"/>
                <a:cs typeface="+mn-cs"/>
              </a:rPr>
              <a:t>Forbes</a:t>
            </a:r>
            <a:r>
              <a:rPr lang="de-AT" sz="1200" kern="1200" dirty="0">
                <a:solidFill>
                  <a:schemeClr val="tx1"/>
                </a:solidFill>
                <a:effectLst/>
                <a:latin typeface="+mn-lt"/>
                <a:ea typeface="+mn-ea"/>
                <a:cs typeface="+mn-cs"/>
              </a:rPr>
              <a:t> plante. Er rief ihn an und stellte ihn zur Rede. Zum Schluss sagte Jobs: “Okay, Sie haben herausgefunden, dass ich ein Arschloch bin. Was gibt es sonst Neues?“</a:t>
            </a: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40</a:t>
            </a:fld>
            <a:endParaRPr lang="de-AT"/>
          </a:p>
        </p:txBody>
      </p:sp>
    </p:spTree>
    <p:extLst>
      <p:ext uri="{BB962C8B-B14F-4D97-AF65-F5344CB8AC3E}">
        <p14:creationId xmlns:p14="http://schemas.microsoft.com/office/powerpoint/2010/main" val="1804069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 meinem Buch beschreibe ich die vier wichtigsten Mittel die es gibt, das Web zu reparieren, GAFA zu zerschlagen und eine Digitale Gesellschaft zu schaffen, in der es sich zu leben lohnt.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41</a:t>
            </a:fld>
            <a:endParaRPr lang="de-AT"/>
          </a:p>
        </p:txBody>
      </p:sp>
    </p:spTree>
    <p:extLst>
      <p:ext uri="{BB962C8B-B14F-4D97-AF65-F5344CB8AC3E}">
        <p14:creationId xmlns:p14="http://schemas.microsoft.com/office/powerpoint/2010/main" val="3482909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Regulierung</a:t>
            </a:r>
            <a:r>
              <a:rPr lang="de-DE" sz="1200" kern="1200" dirty="0">
                <a:solidFill>
                  <a:schemeClr val="tx1"/>
                </a:solidFill>
                <a:effectLst/>
                <a:latin typeface="+mn-lt"/>
                <a:ea typeface="+mn-ea"/>
                <a:cs typeface="+mn-cs"/>
              </a:rPr>
              <a:t>: Im Wilden Westen hätte man dazu „Law &amp; Order“ gesagt. Wir müssen den bestehenden Rechtsrahmen an die Gegebenheiten des Digitalzeitalters anpassen oder neue Gesetze erlassen, die der neuen Realität angemessen sind. Und wir müssen diese Gesetze und Richtlinien konsequent anwenden – und zwar möglichst weltweit.</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42</a:t>
            </a:fld>
            <a:endParaRPr lang="de-AT"/>
          </a:p>
        </p:txBody>
      </p:sp>
    </p:spTree>
    <p:extLst>
      <p:ext uri="{BB962C8B-B14F-4D97-AF65-F5344CB8AC3E}">
        <p14:creationId xmlns:p14="http://schemas.microsoft.com/office/powerpoint/2010/main" val="3936504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gute Nachricht lautet: Ähnlich aussichtslos sah die Lage am Ausgang des 19. Jahrhunderts auch aus, als Anti-Monopolgesetze, Arbeitsschutzverordnungen, Gesetze gegen Kinderarbeit und Antidiskriminierungsbestimmungen erst erlassen und dann mühsam durchgesetzt werden mussten.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43</a:t>
            </a:fld>
            <a:endParaRPr lang="de-AT"/>
          </a:p>
        </p:txBody>
      </p:sp>
    </p:spTree>
    <p:extLst>
      <p:ext uri="{BB962C8B-B14F-4D97-AF65-F5344CB8AC3E}">
        <p14:creationId xmlns:p14="http://schemas.microsoft.com/office/powerpoint/2010/main" val="1898697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Es dauerte bis 1906, ehe das bereits 1890 verabschiedete Sherman-Gesetz zum ersten Mal gegen Standard Oil angewendet wurde, was zur Zerschlagung des Konzerns führte.</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44</a:t>
            </a:fld>
            <a:endParaRPr lang="de-AT"/>
          </a:p>
        </p:txBody>
      </p:sp>
    </p:spTree>
    <p:extLst>
      <p:ext uri="{BB962C8B-B14F-4D97-AF65-F5344CB8AC3E}">
        <p14:creationId xmlns:p14="http://schemas.microsoft.com/office/powerpoint/2010/main" val="4225276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Marktmacht: </a:t>
            </a:r>
            <a:r>
              <a:rPr lang="de-DE" sz="1200" kern="1200" dirty="0">
                <a:solidFill>
                  <a:schemeClr val="tx1"/>
                </a:solidFill>
                <a:effectLst/>
                <a:latin typeface="+mn-lt"/>
                <a:ea typeface="+mn-ea"/>
                <a:cs typeface="+mn-cs"/>
              </a:rPr>
              <a:t>Niemals in der Geschichte hatte der Kunde so viel Macht wie heute. Dank des Internet haben wir alle gemeinsam eine noch nie dagewesene Auswahl; uns stehen mehr Information als je zuvor über Produkte, Dienstleistungen und Preise zur Verfügung.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45</a:t>
            </a:fld>
            <a:endParaRPr lang="de-AT"/>
          </a:p>
        </p:txBody>
      </p:sp>
    </p:spTree>
    <p:extLst>
      <p:ext uri="{BB962C8B-B14F-4D97-AF65-F5344CB8AC3E}">
        <p14:creationId xmlns:p14="http://schemas.microsoft.com/office/powerpoint/2010/main" val="3180554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Wir haben einen weltumspannenden Kommunikationskanal, den wir dazu benutzen können, uns mit anderen auszutauschen und Dinge, die wir als unfair empfinden, zu brandmarken und abzustellen.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46</a:t>
            </a:fld>
            <a:endParaRPr lang="de-AT"/>
          </a:p>
        </p:txBody>
      </p:sp>
    </p:spTree>
    <p:extLst>
      <p:ext uri="{BB962C8B-B14F-4D97-AF65-F5344CB8AC3E}">
        <p14:creationId xmlns:p14="http://schemas.microsoft.com/office/powerpoint/2010/main" val="21752182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Als ich mein Buch im Oktober 2018 vorstellte, war alles ruhig an der Internet-Front, und </a:t>
            </a:r>
            <a:r>
              <a:rPr lang="de-DE" dirty="0" err="1"/>
              <a:t>Covid</a:t>
            </a:r>
            <a:r>
              <a:rPr lang="de-DE" dirty="0"/>
              <a:t> stand uns ja erst noch bevor. Ab er es gab damals schon vereinzelte Demos in rund 20 Ländern, darunter in Deutschland und Österreich gegen die geplante europäische Urheberrechtsnovelle. </a:t>
            </a:r>
          </a:p>
        </p:txBody>
      </p:sp>
      <p:sp>
        <p:nvSpPr>
          <p:cNvPr id="4" name="Foliennummernplatzhalter 3"/>
          <p:cNvSpPr>
            <a:spLocks noGrp="1"/>
          </p:cNvSpPr>
          <p:nvPr>
            <p:ph type="sldNum" sz="quarter" idx="5"/>
          </p:nvPr>
        </p:nvSpPr>
        <p:spPr/>
        <p:txBody>
          <a:bodyPr/>
          <a:lstStyle/>
          <a:p>
            <a:fld id="{C1FE9C22-B079-43A9-950E-AA3822CCBD74}" type="slidenum">
              <a:rPr lang="de-AT" smtClean="0"/>
              <a:t>47</a:t>
            </a:fld>
            <a:endParaRPr lang="de-AT"/>
          </a:p>
        </p:txBody>
      </p:sp>
    </p:spTree>
    <p:extLst>
      <p:ext uri="{BB962C8B-B14F-4D97-AF65-F5344CB8AC3E}">
        <p14:creationId xmlns:p14="http://schemas.microsoft.com/office/powerpoint/2010/main" val="4060893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Damals ging es um Datenschutz. Wenn es irgendwas gab, das der breiten Bevölkerung am Arsch vorbeiging, dann war es Datenschutz, dachte ich damals.</a:t>
            </a:r>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48</a:t>
            </a:fld>
            <a:endParaRPr lang="de-AT"/>
          </a:p>
        </p:txBody>
      </p:sp>
    </p:spTree>
    <p:extLst>
      <p:ext uri="{BB962C8B-B14F-4D97-AF65-F5344CB8AC3E}">
        <p14:creationId xmlns:p14="http://schemas.microsoft.com/office/powerpoint/2010/main" val="787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dann passierte etwas Seltsames. Das deutsche Bundeskartellamt schickte eine Pressemitteilung raus, in der es um Datenschutz ging.</a:t>
            </a:r>
          </a:p>
          <a:p>
            <a:endParaRPr lang="de-DE" dirty="0"/>
          </a:p>
          <a:p>
            <a:r>
              <a:rPr lang="de-DE" dirty="0"/>
              <a:t>Halt, war Datenschutz nicht etwas für die Datenschutzbehörden? Wieso mischen sich plötzlich Deutschlands oberste Wettbewerbshüter ein?</a:t>
            </a:r>
          </a:p>
        </p:txBody>
      </p:sp>
      <p:sp>
        <p:nvSpPr>
          <p:cNvPr id="4" name="Foliennummernplatzhalter 3"/>
          <p:cNvSpPr>
            <a:spLocks noGrp="1"/>
          </p:cNvSpPr>
          <p:nvPr>
            <p:ph type="sldNum" sz="quarter" idx="5"/>
          </p:nvPr>
        </p:nvSpPr>
        <p:spPr/>
        <p:txBody>
          <a:bodyPr/>
          <a:lstStyle/>
          <a:p>
            <a:fld id="{C1FE9C22-B079-43A9-950E-AA3822CCBD74}" type="slidenum">
              <a:rPr lang="de-AT" smtClean="0"/>
              <a:t>49</a:t>
            </a:fld>
            <a:endParaRPr lang="de-AT"/>
          </a:p>
        </p:txBody>
      </p:sp>
    </p:spTree>
    <p:extLst>
      <p:ext uri="{BB962C8B-B14F-4D97-AF65-F5344CB8AC3E}">
        <p14:creationId xmlns:p14="http://schemas.microsoft.com/office/powerpoint/2010/main" val="2978540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Wenn wir uns mit diesem Thema beschäftigen wollen, lohnt es sich, an George Santayana (1863-1952) zu denken, einem Spanier, der nach Amerika auswanderte – das ging damals noch – und dort zu einem der wichtigsten Philosophen des 20sten Jahrhunderts wurde. Er sagte bekanntlich: </a:t>
            </a:r>
            <a:r>
              <a:rPr lang="de-DE" sz="1200" i="1" kern="1200" dirty="0">
                <a:solidFill>
                  <a:schemeClr val="tx1"/>
                </a:solidFill>
                <a:effectLst/>
                <a:latin typeface="+mn-lt"/>
                <a:ea typeface="+mn-ea"/>
                <a:cs typeface="+mn-cs"/>
              </a:rPr>
              <a:t>Wer nicht bereit ist, aus der Geschichte zu lernen, ist dazu verdammt, sie zu wiederholen.</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5</a:t>
            </a:fld>
            <a:endParaRPr lang="de-AT"/>
          </a:p>
        </p:txBody>
      </p:sp>
    </p:spTree>
    <p:extLst>
      <p:ext uri="{BB962C8B-B14F-4D97-AF65-F5344CB8AC3E}">
        <p14:creationId xmlns:p14="http://schemas.microsoft.com/office/powerpoint/2010/main" val="2213244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Nun, um Daten von Maschinen bearbeiten zu können, müssen sie codiert und gespeichert – sprich: aufbewahrt werden. Damit sind Daten aber unselbständig, also eine Sache. Und Sachen sind sozusagen die Sache des Kartellamts</a:t>
            </a:r>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50</a:t>
            </a:fld>
            <a:endParaRPr lang="de-AT"/>
          </a:p>
        </p:txBody>
      </p:sp>
    </p:spTree>
    <p:extLst>
      <p:ext uri="{BB962C8B-B14F-4D97-AF65-F5344CB8AC3E}">
        <p14:creationId xmlns:p14="http://schemas.microsoft.com/office/powerpoint/2010/main" val="2251217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Leider existiert aber bis heute in unserem Zivilrecht keine solche Definition. Das ist es auch, was der ehemalige EU-Digitalkommissar Günter Oettinger, den ich mal auf der CeBIT interviewen durfte, als den „rechtsfreien Raum“ bezeichnet hat, der dringend durch ein „europäisches BGB“, oder wie er es nannte, ein „European </a:t>
            </a:r>
            <a:r>
              <a:rPr lang="de-DE" dirty="0" err="1"/>
              <a:t>Civil</a:t>
            </a:r>
            <a:r>
              <a:rPr lang="de-DE" dirty="0"/>
              <a:t> Code“ gestopft werden müsse.</a:t>
            </a:r>
          </a:p>
          <a:p>
            <a:endParaRPr lang="de-DE" dirty="0"/>
          </a:p>
          <a:p>
            <a:r>
              <a:rPr lang="de-DE" dirty="0"/>
              <a:t>Nun ist Oettinger längst weitergezogen, und seine Nachfolgerin, die Dänin Margrethe </a:t>
            </a:r>
            <a:r>
              <a:rPr lang="de-DE" dirty="0" err="1"/>
              <a:t>Vestager</a:t>
            </a:r>
            <a:r>
              <a:rPr lang="de-DE" dirty="0"/>
              <a:t> hält offenbar nichts von der verbindlichen Regelung von Datenströme. </a:t>
            </a:r>
            <a:r>
              <a:rPr lang="de-DE" i="0" dirty="0"/>
              <a:t>Von wegen neue Besen kehren besser als die alten...</a:t>
            </a:r>
          </a:p>
        </p:txBody>
      </p:sp>
      <p:sp>
        <p:nvSpPr>
          <p:cNvPr id="4" name="Foliennummernplatzhalter 3"/>
          <p:cNvSpPr>
            <a:spLocks noGrp="1"/>
          </p:cNvSpPr>
          <p:nvPr>
            <p:ph type="sldNum" sz="quarter" idx="5"/>
          </p:nvPr>
        </p:nvSpPr>
        <p:spPr/>
        <p:txBody>
          <a:bodyPr/>
          <a:lstStyle/>
          <a:p>
            <a:fld id="{C1FE9C22-B079-43A9-950E-AA3822CCBD74}" type="slidenum">
              <a:rPr lang="de-AT" smtClean="0"/>
              <a:t>51</a:t>
            </a:fld>
            <a:endParaRPr lang="de-AT"/>
          </a:p>
        </p:txBody>
      </p:sp>
    </p:spTree>
    <p:extLst>
      <p:ext uri="{BB962C8B-B14F-4D97-AF65-F5344CB8AC3E}">
        <p14:creationId xmlns:p14="http://schemas.microsoft.com/office/powerpoint/2010/main" val="2490157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diesen Hintergrund beginnt die Entscheidung des Kartellamts, sich in Datendinge einzumischen, geradezu historische Dimensionen einzunehmen. Die Wettbewerbshüter haben das legalistische Loch gestopft zwischen Personendaten und Daten als Ware, und das ist gut so! </a:t>
            </a:r>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52</a:t>
            </a:fld>
            <a:endParaRPr lang="de-AT"/>
          </a:p>
        </p:txBody>
      </p:sp>
    </p:spTree>
    <p:extLst>
      <p:ext uri="{BB962C8B-B14F-4D97-AF65-F5344CB8AC3E}">
        <p14:creationId xmlns:p14="http://schemas.microsoft.com/office/powerpoint/2010/main" val="917346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Facebook zum Beispiel Daten von fremden Websites über dort eingebaute „Like“ Buttons sammelt oder Daten aus verschiedenen konzerneigenen Apps wie Instagram oder WhatsApp zusammenführt, tut sie das in der vollen Absicht, die eigene Wettbewerbsposition zu stärken und die der Konkurrenten zu schwächen. </a:t>
            </a:r>
          </a:p>
        </p:txBody>
      </p:sp>
      <p:sp>
        <p:nvSpPr>
          <p:cNvPr id="4" name="Foliennummernplatzhalter 3"/>
          <p:cNvSpPr>
            <a:spLocks noGrp="1"/>
          </p:cNvSpPr>
          <p:nvPr>
            <p:ph type="sldNum" sz="quarter" idx="5"/>
          </p:nvPr>
        </p:nvSpPr>
        <p:spPr/>
        <p:txBody>
          <a:bodyPr/>
          <a:lstStyle/>
          <a:p>
            <a:fld id="{C1FE9C22-B079-43A9-950E-AA3822CCBD74}" type="slidenum">
              <a:rPr lang="de-AT" smtClean="0"/>
              <a:t>53</a:t>
            </a:fld>
            <a:endParaRPr lang="de-AT"/>
          </a:p>
        </p:txBody>
      </p:sp>
    </p:spTree>
    <p:extLst>
      <p:ext uri="{BB962C8B-B14F-4D97-AF65-F5344CB8AC3E}">
        <p14:creationId xmlns:p14="http://schemas.microsoft.com/office/powerpoint/2010/main" val="3331894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hat mit Datenschutz gar nichts und mit Kartellrechtsverstoß alles zu tun. Das ist vielleicht der Haken, an dem wir Facebook und die anderen GAFA-Mitglieder fangen können und ihre scheinbar unaufhaltsame Übermacht stoppen.</a:t>
            </a:r>
          </a:p>
        </p:txBody>
      </p:sp>
      <p:sp>
        <p:nvSpPr>
          <p:cNvPr id="4" name="Foliennummernplatzhalter 3"/>
          <p:cNvSpPr>
            <a:spLocks noGrp="1"/>
          </p:cNvSpPr>
          <p:nvPr>
            <p:ph type="sldNum" sz="quarter" idx="5"/>
          </p:nvPr>
        </p:nvSpPr>
        <p:spPr/>
        <p:txBody>
          <a:bodyPr/>
          <a:lstStyle/>
          <a:p>
            <a:fld id="{C1FE9C22-B079-43A9-950E-AA3822CCBD74}" type="slidenum">
              <a:rPr lang="de-AT" smtClean="0"/>
              <a:t>54</a:t>
            </a:fld>
            <a:endParaRPr lang="de-AT"/>
          </a:p>
        </p:txBody>
      </p:sp>
    </p:spTree>
    <p:extLst>
      <p:ext uri="{BB962C8B-B14F-4D97-AF65-F5344CB8AC3E}">
        <p14:creationId xmlns:p14="http://schemas.microsoft.com/office/powerpoint/2010/main" val="8404343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Regulierung ist nur ein Weg, um GAFA ihre Grenzen aufzuzeigen, Als Gesellschaft stehen uns noch andere Machtmittel zur Verfügung, um unsere digitale Zukunft abzusichern.</a:t>
            </a:r>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55</a:t>
            </a:fld>
            <a:endParaRPr lang="de-AT"/>
          </a:p>
        </p:txBody>
      </p:sp>
    </p:spTree>
    <p:extLst>
      <p:ext uri="{BB962C8B-B14F-4D97-AF65-F5344CB8AC3E}">
        <p14:creationId xmlns:p14="http://schemas.microsoft.com/office/powerpoint/2010/main" val="41889104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Da wäre zum Beispiel die gleiche Technologie, die GAFA selbst zur Macht verholfen 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„Technologie ist moralisch neutral – bis wir sie anwenden“, schreibt mein Freund Gerd Leonhard in seinem Buch </a:t>
            </a:r>
            <a:r>
              <a:rPr lang="de-DE" sz="1200" i="1" kern="1200" dirty="0">
                <a:solidFill>
                  <a:schemeClr val="tx1"/>
                </a:solidFill>
                <a:effectLst/>
                <a:latin typeface="+mn-lt"/>
                <a:ea typeface="+mn-ea"/>
                <a:cs typeface="+mn-cs"/>
              </a:rPr>
              <a:t>Technologie vs. </a:t>
            </a:r>
            <a:r>
              <a:rPr lang="de-DE" sz="1200" i="1" kern="1200" dirty="0" err="1">
                <a:solidFill>
                  <a:schemeClr val="tx1"/>
                </a:solidFill>
                <a:effectLst/>
                <a:latin typeface="+mn-lt"/>
                <a:ea typeface="+mn-ea"/>
                <a:cs typeface="+mn-cs"/>
              </a:rPr>
              <a:t>Humanity</a:t>
            </a:r>
            <a:r>
              <a:rPr lang="de-DE" sz="1200" kern="1200" dirty="0">
                <a:solidFill>
                  <a:schemeClr val="tx1"/>
                </a:solidFill>
                <a:effectLst/>
                <a:latin typeface="+mn-lt"/>
                <a:ea typeface="+mn-ea"/>
                <a:cs typeface="+mn-cs"/>
              </a:rPr>
              <a:t>. Es kommt immer  darauf an, wie und für was wir sie verwenden. </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1FE9C22-B079-43A9-950E-AA3822CCBD74}" type="slidenum">
              <a:rPr lang="de-AT" smtClean="0"/>
              <a:t>56</a:t>
            </a:fld>
            <a:endParaRPr lang="de-AT"/>
          </a:p>
        </p:txBody>
      </p:sp>
    </p:spTree>
    <p:extLst>
      <p:ext uri="{BB962C8B-B14F-4D97-AF65-F5344CB8AC3E}">
        <p14:creationId xmlns:p14="http://schemas.microsoft.com/office/powerpoint/2010/main" val="33548371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solche Technologie ist KI, die gerade in aller Munde ist, vor allem </a:t>
            </a:r>
            <a:r>
              <a:rPr lang="de-DE" dirty="0" err="1"/>
              <a:t>ChatGPT</a:t>
            </a:r>
            <a:r>
              <a:rPr lang="de-DE" dirty="0"/>
              <a:t>. Und ich dachte mir deshalb, ich mach‘s mir einfach und bat </a:t>
            </a:r>
            <a:r>
              <a:rPr lang="de-DE" dirty="0" err="1"/>
              <a:t>ChatGPT</a:t>
            </a:r>
            <a:r>
              <a:rPr lang="de-DE" dirty="0"/>
              <a:t>, mir ein kurze Statement zu unserem Thema zu verfassen. Gar nicht schlecht, oder? Aber so richtig gut eben auch nicht – klingt ein bisschen wie die Sonntagrede eines Politikers.</a:t>
            </a:r>
          </a:p>
        </p:txBody>
      </p:sp>
      <p:sp>
        <p:nvSpPr>
          <p:cNvPr id="4" name="Foliennummernplatzhalter 3"/>
          <p:cNvSpPr>
            <a:spLocks noGrp="1"/>
          </p:cNvSpPr>
          <p:nvPr>
            <p:ph type="sldNum" sz="quarter" idx="5"/>
          </p:nvPr>
        </p:nvSpPr>
        <p:spPr/>
        <p:txBody>
          <a:bodyPr/>
          <a:lstStyle/>
          <a:p>
            <a:fld id="{A70703F8-8110-4DBB-8A8D-ECA3EB8B4BDE}" type="slidenum">
              <a:rPr lang="de-DE" smtClean="0"/>
              <a:t>57</a:t>
            </a:fld>
            <a:endParaRPr lang="de-DE"/>
          </a:p>
        </p:txBody>
      </p:sp>
    </p:spTree>
    <p:extLst>
      <p:ext uri="{BB962C8B-B14F-4D97-AF65-F5344CB8AC3E}">
        <p14:creationId xmlns:p14="http://schemas.microsoft.com/office/powerpoint/2010/main" val="1869422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Dabei ist </a:t>
            </a:r>
            <a:r>
              <a:rPr lang="de-DE" dirty="0" err="1"/>
              <a:t>ChatGPT</a:t>
            </a:r>
            <a:r>
              <a:rPr lang="de-DE" dirty="0"/>
              <a:t> eigentlich gar keine echte KI, sondern ein gutes Beispiel für etwas, das man Generative AI nennt. Es kann das ganze Internet in Sekundenschelle durchsuchen und eine allgemeine Zusammenfassung erstellen. </a:t>
            </a:r>
          </a:p>
        </p:txBody>
      </p:sp>
      <p:sp>
        <p:nvSpPr>
          <p:cNvPr id="4" name="Foliennummernplatzhalter 3"/>
          <p:cNvSpPr>
            <a:spLocks noGrp="1"/>
          </p:cNvSpPr>
          <p:nvPr>
            <p:ph type="sldNum" sz="quarter" idx="5"/>
          </p:nvPr>
        </p:nvSpPr>
        <p:spPr/>
        <p:txBody>
          <a:bodyPr/>
          <a:lstStyle/>
          <a:p>
            <a:fld id="{A70703F8-8110-4DBB-8A8D-ECA3EB8B4BDE}" type="slidenum">
              <a:rPr lang="de-DE" smtClean="0"/>
              <a:t>58</a:t>
            </a:fld>
            <a:endParaRPr lang="de-DE"/>
          </a:p>
        </p:txBody>
      </p:sp>
    </p:spTree>
    <p:extLst>
      <p:ext uri="{BB962C8B-B14F-4D97-AF65-F5344CB8AC3E}">
        <p14:creationId xmlns:p14="http://schemas.microsoft.com/office/powerpoint/2010/main" val="34098693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kann das nicht nur mit Texten machen, sondern mit Audio, Code, Bilder, Text, Simulationen und Videos. Das Ganze kann man kurz unter dem Begriff </a:t>
            </a:r>
            <a:r>
              <a:rPr lang="de-DE" i="1" dirty="0" err="1"/>
              <a:t>Machine</a:t>
            </a:r>
            <a:r>
              <a:rPr lang="de-DE" i="1" dirty="0"/>
              <a:t> Learning </a:t>
            </a:r>
            <a:r>
              <a:rPr lang="de-DE" dirty="0"/>
              <a:t>zusammenfassen. Dazu muss das System nur mit riesigen Mengen von Daten gefüttert werden, aus denen es lernen kann. Aber KI kann mehr – viel mehr.</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59</a:t>
            </a:fld>
            <a:endParaRPr lang="de-DE"/>
          </a:p>
        </p:txBody>
      </p:sp>
    </p:spTree>
    <p:extLst>
      <p:ext uri="{BB962C8B-B14F-4D97-AF65-F5344CB8AC3E}">
        <p14:creationId xmlns:p14="http://schemas.microsoft.com/office/powerpoint/2010/main" val="151177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Werfen wir also einen sehr kurzen Blick in die Geschichte des Wilden Westens um zu sehen, was sie uns beizubringen hat.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Ganze ging nämlich viel schneller, als es den meisten von uns bewusst ist. Das, was wir als den Wilden Westen aus Filmen und Karl May-Romanen kennen, war nämlich nach gerade einmal 65 Jahre schon wieder zu Ende.</a:t>
            </a:r>
          </a:p>
          <a:p>
            <a:endParaRPr lang="de-DE" dirty="0"/>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6</a:t>
            </a:fld>
            <a:endParaRPr lang="de-AT"/>
          </a:p>
        </p:txBody>
      </p:sp>
    </p:spTree>
    <p:extLst>
      <p:ext uri="{BB962C8B-B14F-4D97-AF65-F5344CB8AC3E}">
        <p14:creationId xmlns:p14="http://schemas.microsoft.com/office/powerpoint/2010/main" val="3203983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Ich denke, man sollte sich nicht zu viel von künstlich intelligenten Systemen erwarten – aber auch nicht zu wenig! </a:t>
            </a:r>
          </a:p>
        </p:txBody>
      </p:sp>
      <p:sp>
        <p:nvSpPr>
          <p:cNvPr id="4" name="Foliennummernplatzhalter 3"/>
          <p:cNvSpPr>
            <a:spLocks noGrp="1"/>
          </p:cNvSpPr>
          <p:nvPr>
            <p:ph type="sldNum" sz="quarter" idx="5"/>
          </p:nvPr>
        </p:nvSpPr>
        <p:spPr/>
        <p:txBody>
          <a:bodyPr/>
          <a:lstStyle/>
          <a:p>
            <a:fld id="{A70703F8-8110-4DBB-8A8D-ECA3EB8B4BDE}" type="slidenum">
              <a:rPr lang="de-DE" smtClean="0"/>
              <a:t>60</a:t>
            </a:fld>
            <a:endParaRPr lang="de-DE"/>
          </a:p>
        </p:txBody>
      </p:sp>
    </p:spTree>
    <p:extLst>
      <p:ext uri="{BB962C8B-B14F-4D97-AF65-F5344CB8AC3E}">
        <p14:creationId xmlns:p14="http://schemas.microsoft.com/office/powerpoint/2010/main" val="3769458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Richtig verstanden und angewendet, können KI, Mustererkennung, Maschinenlernen, Deep Learning und </a:t>
            </a:r>
            <a:r>
              <a:rPr lang="de-DE" dirty="0" err="1"/>
              <a:t>Predictive</a:t>
            </a:r>
            <a:r>
              <a:rPr lang="de-DE" dirty="0"/>
              <a:t> Analysis unsere Wirtschaft, unseren Handel, unsere Fertigungsindustrie, unsere Forschung und Entwicklung und alle anderen Aspekte der täglichen Unternehmenspraxis radikal verändern. </a:t>
            </a:r>
          </a:p>
        </p:txBody>
      </p:sp>
      <p:sp>
        <p:nvSpPr>
          <p:cNvPr id="4" name="Foliennummernplatzhalter 3"/>
          <p:cNvSpPr>
            <a:spLocks noGrp="1"/>
          </p:cNvSpPr>
          <p:nvPr>
            <p:ph type="sldNum" sz="quarter" idx="5"/>
          </p:nvPr>
        </p:nvSpPr>
        <p:spPr/>
        <p:txBody>
          <a:bodyPr/>
          <a:lstStyle/>
          <a:p>
            <a:fld id="{A70703F8-8110-4DBB-8A8D-ECA3EB8B4BDE}" type="slidenum">
              <a:rPr lang="de-DE" smtClean="0"/>
              <a:t>61</a:t>
            </a:fld>
            <a:endParaRPr lang="de-DE"/>
          </a:p>
        </p:txBody>
      </p:sp>
    </p:spTree>
    <p:extLst>
      <p:ext uri="{BB962C8B-B14F-4D97-AF65-F5344CB8AC3E}">
        <p14:creationId xmlns:p14="http://schemas.microsoft.com/office/powerpoint/2010/main" val="17592431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nicht </a:t>
            </a:r>
            <a:r>
              <a:rPr lang="de-DE" dirty="0" err="1"/>
              <a:t>heissen</a:t>
            </a:r>
            <a:r>
              <a:rPr lang="de-DE" dirty="0"/>
              <a:t> soll, dass Generative KI nicht eine echte Gefahr ist für einzelne Berufsgruppen, darunter auch meines. Es kann sehr überzeugend klingende Texte schreiben und damit eine ganze Generation von Schreibern arbeitslos machen. Journalisten, die ohnehin nur davon leben, simple Texte wie Produktkataloge oder Broschüren zu schreiben, werden sich schwer tun.</a:t>
            </a:r>
          </a:p>
        </p:txBody>
      </p:sp>
      <p:sp>
        <p:nvSpPr>
          <p:cNvPr id="4" name="Foliennummernplatzhalter 3"/>
          <p:cNvSpPr>
            <a:spLocks noGrp="1"/>
          </p:cNvSpPr>
          <p:nvPr>
            <p:ph type="sldNum" sz="quarter" idx="5"/>
          </p:nvPr>
        </p:nvSpPr>
        <p:spPr/>
        <p:txBody>
          <a:bodyPr/>
          <a:lstStyle/>
          <a:p>
            <a:fld id="{A70703F8-8110-4DBB-8A8D-ECA3EB8B4BDE}" type="slidenum">
              <a:rPr lang="de-DE" smtClean="0"/>
              <a:t>62</a:t>
            </a:fld>
            <a:endParaRPr lang="de-DE"/>
          </a:p>
        </p:txBody>
      </p:sp>
    </p:spTree>
    <p:extLst>
      <p:ext uri="{BB962C8B-B14F-4D97-AF65-F5344CB8AC3E}">
        <p14:creationId xmlns:p14="http://schemas.microsoft.com/office/powerpoint/2010/main" val="758250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500" dirty="0"/>
              <a:t>Bislang hat sich die Diskussion über KI meist auf solche dystopischen Zukunftsszenarien konzentriert und weniger darauf, wie KI die Wirtschaft und das Leben von Millionen von Menschen transformieren und verbessern wird. Das ist schade, denn KI kann für Unternehmen ein echter Segen sein.</a:t>
            </a:r>
          </a:p>
          <a:p>
            <a:endParaRPr lang="de-DE" sz="1500" dirty="0"/>
          </a:p>
        </p:txBody>
      </p:sp>
      <p:sp>
        <p:nvSpPr>
          <p:cNvPr id="4" name="Foliennummernplatzhalter 3"/>
          <p:cNvSpPr>
            <a:spLocks noGrp="1"/>
          </p:cNvSpPr>
          <p:nvPr>
            <p:ph type="sldNum" sz="quarter" idx="5"/>
          </p:nvPr>
        </p:nvSpPr>
        <p:spPr/>
        <p:txBody>
          <a:bodyPr/>
          <a:lstStyle/>
          <a:p>
            <a:fld id="{A70703F8-8110-4DBB-8A8D-ECA3EB8B4BDE}" type="slidenum">
              <a:rPr lang="de-DE" smtClean="0"/>
              <a:t>63</a:t>
            </a:fld>
            <a:endParaRPr lang="de-DE"/>
          </a:p>
        </p:txBody>
      </p:sp>
    </p:spTree>
    <p:extLst>
      <p:ext uri="{BB962C8B-B14F-4D97-AF65-F5344CB8AC3E}">
        <p14:creationId xmlns:p14="http://schemas.microsoft.com/office/powerpoint/2010/main" val="1036442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500" dirty="0"/>
              <a:t>Dank der Auswertung riesiger Datenmengen, der Anwendung komplexer mathematischer Modelle und dem Einsatz selbstlernender Systeme können KI-Forscher tief in die Zukunft blicken, zum Beispiel um Handelstrends zu erkennen</a:t>
            </a:r>
          </a:p>
        </p:txBody>
      </p:sp>
      <p:sp>
        <p:nvSpPr>
          <p:cNvPr id="4" name="Foliennummernplatzhalter 3"/>
          <p:cNvSpPr>
            <a:spLocks noGrp="1"/>
          </p:cNvSpPr>
          <p:nvPr>
            <p:ph type="sldNum" sz="quarter" idx="5"/>
          </p:nvPr>
        </p:nvSpPr>
        <p:spPr/>
        <p:txBody>
          <a:bodyPr/>
          <a:lstStyle/>
          <a:p>
            <a:fld id="{A70703F8-8110-4DBB-8A8D-ECA3EB8B4BDE}" type="slidenum">
              <a:rPr lang="de-DE" smtClean="0"/>
              <a:t>64</a:t>
            </a:fld>
            <a:endParaRPr lang="de-DE"/>
          </a:p>
        </p:txBody>
      </p:sp>
    </p:spTree>
    <p:extLst>
      <p:ext uri="{BB962C8B-B14F-4D97-AF65-F5344CB8AC3E}">
        <p14:creationId xmlns:p14="http://schemas.microsoft.com/office/powerpoint/2010/main" val="30142288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oder die Verbreitung von Epidemien weltweit verfolgen und vorhersagen zu können, was nicht nur tausende von Menschenleben retten, sondern uns vor einer Wiederholung der durch COVID-19 ausgelösten Wirtschaftskrise von 2020 schützen kann.</a:t>
            </a:r>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65</a:t>
            </a:fld>
            <a:endParaRPr lang="de-AT"/>
          </a:p>
        </p:txBody>
      </p:sp>
    </p:spTree>
    <p:extLst>
      <p:ext uri="{BB962C8B-B14F-4D97-AF65-F5344CB8AC3E}">
        <p14:creationId xmlns:p14="http://schemas.microsoft.com/office/powerpoint/2010/main" val="29828641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industriellen Produktion bahnt sich dank KI eine Automatisierungs-Revolution an. Von autonomen Drohnen bis selbststeuernden Lieferrobotern, von selbstlernenden Fertigungsmaschinen bis zu „Null-Fehler“ Qualitätskontrolle erschließt KI am Band und in der Lieferkette ungeahnte Potenziale und macht „alte“ Industrien schneller, flexibler und konkurrenzfähiger.</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66</a:t>
            </a:fld>
            <a:endParaRPr lang="de-DE"/>
          </a:p>
        </p:txBody>
      </p:sp>
    </p:spTree>
    <p:extLst>
      <p:ext uri="{BB962C8B-B14F-4D97-AF65-F5344CB8AC3E}">
        <p14:creationId xmlns:p14="http://schemas.microsoft.com/office/powerpoint/2010/main" val="713796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dafür viele praktischen Anwendungen, zum Beispiel in der Tourenplanung, in der Logistik oder im Design von Mikrochips, in der Genom-Sequenzierung und beim Umleiten von Datenpaketen in überlasteten Netzwerken. </a:t>
            </a:r>
          </a:p>
        </p:txBody>
      </p:sp>
      <p:sp>
        <p:nvSpPr>
          <p:cNvPr id="4" name="Foliennummernplatzhalter 3"/>
          <p:cNvSpPr>
            <a:spLocks noGrp="1"/>
          </p:cNvSpPr>
          <p:nvPr>
            <p:ph type="sldNum" sz="quarter" idx="5"/>
          </p:nvPr>
        </p:nvSpPr>
        <p:spPr/>
        <p:txBody>
          <a:bodyPr/>
          <a:lstStyle/>
          <a:p>
            <a:fld id="{A70703F8-8110-4DBB-8A8D-ECA3EB8B4BDE}" type="slidenum">
              <a:rPr lang="de-DE" smtClean="0"/>
              <a:t>67</a:t>
            </a:fld>
            <a:endParaRPr lang="de-DE"/>
          </a:p>
        </p:txBody>
      </p:sp>
    </p:spTree>
    <p:extLst>
      <p:ext uri="{BB962C8B-B14F-4D97-AF65-F5344CB8AC3E}">
        <p14:creationId xmlns:p14="http://schemas.microsoft.com/office/powerpoint/2010/main" val="21205892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Informatiker sprechen in diesem Zusammenhang von „schwarmintelligenten“ Systemen, weil bestimmte Tierarten wie eben Ameisen, aber auch Zugvögel, Fische oder Bienen im Schwarm ein kollektives Verhalten demonstrieren, das an Intelligenz erinnert.</a:t>
            </a:r>
          </a:p>
        </p:txBody>
      </p:sp>
      <p:sp>
        <p:nvSpPr>
          <p:cNvPr id="4" name="Foliennummernplatzhalter 3"/>
          <p:cNvSpPr>
            <a:spLocks noGrp="1"/>
          </p:cNvSpPr>
          <p:nvPr>
            <p:ph type="sldNum" sz="quarter" idx="5"/>
          </p:nvPr>
        </p:nvSpPr>
        <p:spPr/>
        <p:txBody>
          <a:bodyPr/>
          <a:lstStyle/>
          <a:p>
            <a:fld id="{A70703F8-8110-4DBB-8A8D-ECA3EB8B4BDE}" type="slidenum">
              <a:rPr lang="de-DE" smtClean="0"/>
              <a:t>68</a:t>
            </a:fld>
            <a:endParaRPr lang="de-DE"/>
          </a:p>
        </p:txBody>
      </p:sp>
    </p:spTree>
    <p:extLst>
      <p:ext uri="{BB962C8B-B14F-4D97-AF65-F5344CB8AC3E}">
        <p14:creationId xmlns:p14="http://schemas.microsoft.com/office/powerpoint/2010/main" val="27520654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Integration von KI in das komplexe Netz von Produktion und Vertrieb - die Lieferkette - wird größere wirtschaftliche Auswirkungen haben als jede andere Anwendung der Technologie und eine größere Anzahl von Unternehmen betreffen, so zitiert der </a:t>
            </a:r>
            <a:r>
              <a:rPr lang="de-DE" i="1" dirty="0"/>
              <a:t>Economist</a:t>
            </a:r>
            <a:r>
              <a:rPr lang="de-DE" dirty="0"/>
              <a:t> </a:t>
            </a:r>
            <a:r>
              <a:rPr lang="de-DE" dirty="0" err="1"/>
              <a:t>Sudhir</a:t>
            </a:r>
            <a:r>
              <a:rPr lang="de-DE" dirty="0"/>
              <a:t> Jha von Infosys, einem großen indischen IT-Unternehmen.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69</a:t>
            </a:fld>
            <a:endParaRPr lang="de-DE"/>
          </a:p>
        </p:txBody>
      </p:sp>
    </p:spTree>
    <p:extLst>
      <p:ext uri="{BB962C8B-B14F-4D97-AF65-F5344CB8AC3E}">
        <p14:creationId xmlns:p14="http://schemas.microsoft.com/office/powerpoint/2010/main" val="115055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1803 </a:t>
            </a:r>
            <a:r>
              <a:rPr lang="de-DE" sz="1200" kern="1200" dirty="0">
                <a:solidFill>
                  <a:schemeClr val="tx1"/>
                </a:solidFill>
                <a:effectLst/>
                <a:latin typeface="+mn-lt"/>
                <a:ea typeface="+mn-ea"/>
                <a:cs typeface="+mn-cs"/>
              </a:rPr>
              <a:t>brauchte </a:t>
            </a:r>
            <a:r>
              <a:rPr lang="de-DE" dirty="0"/>
              <a:t>Napoleon Geld, und so verkaufte er 2.144.476 qkm für $15 Million US-Dollar - $7 per qkm´- </a:t>
            </a:r>
            <a:r>
              <a:rPr lang="de-DE" sz="1200" kern="1200" dirty="0">
                <a:solidFill>
                  <a:schemeClr val="tx1"/>
                </a:solidFill>
                <a:effectLst/>
                <a:latin typeface="+mn-lt"/>
                <a:ea typeface="+mn-ea"/>
                <a:cs typeface="+mn-cs"/>
              </a:rPr>
              <a:t>an Thomas Jefferson, dem dritten Präsidenten der Vereinigten Staaten – de</a:t>
            </a:r>
            <a:r>
              <a:rPr lang="de-DE" dirty="0"/>
              <a:t>r größte Immobiliendeal der Geschichte!</a:t>
            </a:r>
          </a:p>
        </p:txBody>
      </p:sp>
      <p:sp>
        <p:nvSpPr>
          <p:cNvPr id="4" name="Foliennummernplatzhalter 3"/>
          <p:cNvSpPr>
            <a:spLocks noGrp="1"/>
          </p:cNvSpPr>
          <p:nvPr>
            <p:ph type="sldNum" sz="quarter" idx="5"/>
          </p:nvPr>
        </p:nvSpPr>
        <p:spPr/>
        <p:txBody>
          <a:bodyPr/>
          <a:lstStyle/>
          <a:p>
            <a:fld id="{C1FE9C22-B079-43A9-950E-AA3822CCBD74}" type="slidenum">
              <a:rPr lang="de-AT" smtClean="0"/>
              <a:t>7</a:t>
            </a:fld>
            <a:endParaRPr lang="de-AT"/>
          </a:p>
        </p:txBody>
      </p:sp>
    </p:spTree>
    <p:extLst>
      <p:ext uri="{BB962C8B-B14F-4D97-AF65-F5344CB8AC3E}">
        <p14:creationId xmlns:p14="http://schemas.microsoft.com/office/powerpoint/2010/main" val="23570462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September 2017 sagte Wladimir Putin vor einer Gruppe russischer Studenten und Journalisten: "Künstliche Intelligenz ist die Zukunft... Wer in diesem Bereich die Führung übernimmt, wird zum Herrscher der Welt!" </a:t>
            </a:r>
          </a:p>
        </p:txBody>
      </p:sp>
      <p:sp>
        <p:nvSpPr>
          <p:cNvPr id="4" name="Foliennummernplatzhalter 3"/>
          <p:cNvSpPr>
            <a:spLocks noGrp="1"/>
          </p:cNvSpPr>
          <p:nvPr>
            <p:ph type="sldNum" sz="quarter" idx="5"/>
          </p:nvPr>
        </p:nvSpPr>
        <p:spPr/>
        <p:txBody>
          <a:bodyPr/>
          <a:lstStyle/>
          <a:p>
            <a:fld id="{A70703F8-8110-4DBB-8A8D-ECA3EB8B4BDE}" type="slidenum">
              <a:rPr lang="de-DE" smtClean="0"/>
              <a:t>70</a:t>
            </a:fld>
            <a:endParaRPr lang="de-DE"/>
          </a:p>
        </p:txBody>
      </p:sp>
    </p:spTree>
    <p:extLst>
      <p:ext uri="{BB962C8B-B14F-4D97-AF65-F5344CB8AC3E}">
        <p14:creationId xmlns:p14="http://schemas.microsoft.com/office/powerpoint/2010/main" val="20988983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Natürlich melden sich die Politiker auch schon lautstark zu Wort. Obwohl wir noch ganz am Anfang der KI-Revolution stehen, haben Abgeordnete im US-</a:t>
            </a:r>
            <a:r>
              <a:rPr lang="de-DE" dirty="0" err="1"/>
              <a:t>Congress</a:t>
            </a:r>
            <a:r>
              <a:rPr lang="de-DE" dirty="0"/>
              <a:t> schon zwei Gesetzesvorlagen eingebracht, um KI unter </a:t>
            </a:r>
            <a:r>
              <a:rPr lang="de-DE" dirty="0" err="1"/>
              <a:t>Kuratell</a:t>
            </a:r>
            <a:r>
              <a:rPr lang="de-DE" dirty="0"/>
              <a:t> zu stellen.</a:t>
            </a:r>
          </a:p>
        </p:txBody>
      </p:sp>
      <p:sp>
        <p:nvSpPr>
          <p:cNvPr id="4" name="Foliennummernplatzhalter 3"/>
          <p:cNvSpPr>
            <a:spLocks noGrp="1"/>
          </p:cNvSpPr>
          <p:nvPr>
            <p:ph type="sldNum" sz="quarter" idx="5"/>
          </p:nvPr>
        </p:nvSpPr>
        <p:spPr/>
        <p:txBody>
          <a:bodyPr/>
          <a:lstStyle/>
          <a:p>
            <a:fld id="{A70703F8-8110-4DBB-8A8D-ECA3EB8B4BDE}" type="slidenum">
              <a:rPr lang="de-DE" smtClean="0"/>
              <a:t>71</a:t>
            </a:fld>
            <a:endParaRPr lang="de-DE"/>
          </a:p>
        </p:txBody>
      </p:sp>
    </p:spTree>
    <p:extLst>
      <p:ext uri="{BB962C8B-B14F-4D97-AF65-F5344CB8AC3E}">
        <p14:creationId xmlns:p14="http://schemas.microsoft.com/office/powerpoint/2010/main" val="9037476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Sogar der CEO von </a:t>
            </a:r>
            <a:r>
              <a:rPr lang="de-DE" dirty="0" err="1"/>
              <a:t>OpenAI</a:t>
            </a:r>
            <a:r>
              <a:rPr lang="de-DE" dirty="0"/>
              <a:t>, den Erfindern von </a:t>
            </a:r>
            <a:r>
              <a:rPr lang="de-DE" dirty="0" err="1"/>
              <a:t>ChatGPT</a:t>
            </a:r>
            <a:r>
              <a:rPr lang="de-DE" dirty="0"/>
              <a:t>, ließ sich von der Angst vor KI anstecken.</a:t>
            </a:r>
          </a:p>
        </p:txBody>
      </p:sp>
      <p:sp>
        <p:nvSpPr>
          <p:cNvPr id="4" name="Foliennummernplatzhalter 3"/>
          <p:cNvSpPr>
            <a:spLocks noGrp="1"/>
          </p:cNvSpPr>
          <p:nvPr>
            <p:ph type="sldNum" sz="quarter" idx="5"/>
          </p:nvPr>
        </p:nvSpPr>
        <p:spPr/>
        <p:txBody>
          <a:bodyPr/>
          <a:lstStyle/>
          <a:p>
            <a:fld id="{A70703F8-8110-4DBB-8A8D-ECA3EB8B4BDE}" type="slidenum">
              <a:rPr lang="de-DE" smtClean="0"/>
              <a:t>72</a:t>
            </a:fld>
            <a:endParaRPr lang="de-DE"/>
          </a:p>
        </p:txBody>
      </p:sp>
    </p:spTree>
    <p:extLst>
      <p:ext uri="{BB962C8B-B14F-4D97-AF65-F5344CB8AC3E}">
        <p14:creationId xmlns:p14="http://schemas.microsoft.com/office/powerpoint/2010/main" val="14767992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mn-lt"/>
                <a:ea typeface="+mn-ea"/>
                <a:cs typeface="+mn-cs"/>
              </a:rPr>
              <a:t>Um die schlimmsten Auswüchse von KI und GAFA zu unterbinden brauchen wir Digitale Benimmregeln, auf die wir uns einigen können.</a:t>
            </a:r>
          </a:p>
          <a:p>
            <a:endParaRPr lang="de-DE" sz="1200" b="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Als das Internet laufen lernte, also in den frühen 90ern, liefen die meisten Dialoge auf Foren und im sogenannten Usenet ab, und dort herrschte oft ein mehr als ruppiger Ton.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73</a:t>
            </a:fld>
            <a:endParaRPr lang="de-AT"/>
          </a:p>
        </p:txBody>
      </p:sp>
    </p:spTree>
    <p:extLst>
      <p:ext uri="{BB962C8B-B14F-4D97-AF65-F5344CB8AC3E}">
        <p14:creationId xmlns:p14="http://schemas.microsoft.com/office/powerpoint/2010/main" val="4492196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„Flame Wars“ waren an der Tagesordnung: bitterböse </a:t>
            </a:r>
            <a:r>
              <a:rPr lang="de-DE" sz="1200" kern="1200" dirty="0" err="1">
                <a:solidFill>
                  <a:schemeClr val="tx1"/>
                </a:solidFill>
                <a:effectLst/>
                <a:latin typeface="+mn-lt"/>
                <a:ea typeface="+mn-ea"/>
                <a:cs typeface="+mn-cs"/>
              </a:rPr>
              <a:t>Wutpostings</a:t>
            </a:r>
            <a:r>
              <a:rPr lang="de-DE" sz="1200" kern="1200" dirty="0">
                <a:solidFill>
                  <a:schemeClr val="tx1"/>
                </a:solidFill>
                <a:effectLst/>
                <a:latin typeface="+mn-lt"/>
                <a:ea typeface="+mn-ea"/>
                <a:cs typeface="+mn-cs"/>
              </a:rPr>
              <a:t>, in denen man sich in übelsten Schmähungen und persönlichen Beleidigungen an den virtuellen Kopf warf. In dieser Zeit entstand die Idee einer </a:t>
            </a:r>
            <a:r>
              <a:rPr lang="de-DE" sz="1200" i="1" kern="1200" dirty="0">
                <a:solidFill>
                  <a:schemeClr val="tx1"/>
                </a:solidFill>
                <a:effectLst/>
                <a:latin typeface="+mn-lt"/>
                <a:ea typeface="+mn-ea"/>
                <a:cs typeface="+mn-cs"/>
              </a:rPr>
              <a:t>Netiquette</a:t>
            </a:r>
            <a:r>
              <a:rPr lang="de-DE" sz="1200" kern="1200" dirty="0">
                <a:solidFill>
                  <a:schemeClr val="tx1"/>
                </a:solidFill>
                <a:effectLst/>
                <a:latin typeface="+mn-lt"/>
                <a:ea typeface="+mn-ea"/>
                <a:cs typeface="+mn-cs"/>
              </a:rPr>
              <a:t> – Benimmregeln, die zwar keine Rechtskraft besaßen, die aber weit verbreitet waren und zumindest ein wenig dazu beitrugen, dass der Ton hier und da gemäßigter wurde.</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74</a:t>
            </a:fld>
            <a:endParaRPr lang="de-AT"/>
          </a:p>
        </p:txBody>
      </p:sp>
    </p:spTree>
    <p:extLst>
      <p:ext uri="{BB962C8B-B14F-4D97-AF65-F5344CB8AC3E}">
        <p14:creationId xmlns:p14="http://schemas.microsoft.com/office/powerpoint/2010/main" val="37786481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Dazu braucht es aber zuerst eine Übereinkunft darüber, was im Digitalzeitalter überhaupt erlaubt ist und was nicht. Der US-Journalist John </a:t>
            </a:r>
            <a:r>
              <a:rPr lang="de-DE" sz="1200" kern="1200" dirty="0" err="1">
                <a:solidFill>
                  <a:schemeClr val="tx1"/>
                </a:solidFill>
                <a:effectLst/>
                <a:latin typeface="+mn-lt"/>
                <a:ea typeface="+mn-ea"/>
                <a:cs typeface="+mn-cs"/>
              </a:rPr>
              <a:t>Markoff</a:t>
            </a:r>
            <a:r>
              <a:rPr lang="de-DE" sz="1200" kern="1200" dirty="0">
                <a:solidFill>
                  <a:schemeClr val="tx1"/>
                </a:solidFill>
                <a:effectLst/>
                <a:latin typeface="+mn-lt"/>
                <a:ea typeface="+mn-ea"/>
                <a:cs typeface="+mn-cs"/>
              </a:rPr>
              <a:t> von den </a:t>
            </a:r>
            <a:r>
              <a:rPr lang="de-DE" sz="1200" i="1" kern="1200" dirty="0">
                <a:solidFill>
                  <a:schemeClr val="tx1"/>
                </a:solidFill>
                <a:effectLst/>
                <a:latin typeface="+mn-lt"/>
                <a:ea typeface="+mn-ea"/>
                <a:cs typeface="+mn-cs"/>
              </a:rPr>
              <a:t>New York Times </a:t>
            </a:r>
            <a:r>
              <a:rPr lang="de-DE" sz="1200" kern="1200" dirty="0">
                <a:solidFill>
                  <a:schemeClr val="tx1"/>
                </a:solidFill>
                <a:effectLst/>
                <a:latin typeface="+mn-lt"/>
                <a:ea typeface="+mn-ea"/>
                <a:cs typeface="+mn-cs"/>
              </a:rPr>
              <a:t>schreibt in seinem Buch</a:t>
            </a:r>
            <a:r>
              <a:rPr lang="de-DE" sz="1200" i="1" kern="1200" dirty="0">
                <a:solidFill>
                  <a:schemeClr val="tx1"/>
                </a:solidFill>
                <a:effectLst/>
                <a:latin typeface="+mn-lt"/>
                <a:ea typeface="+mn-ea"/>
                <a:cs typeface="+mn-cs"/>
              </a:rPr>
              <a:t> Machines </a:t>
            </a:r>
            <a:r>
              <a:rPr lang="de-DE" sz="1200" i="1" kern="1200" dirty="0" err="1">
                <a:solidFill>
                  <a:schemeClr val="tx1"/>
                </a:solidFill>
                <a:effectLst/>
                <a:latin typeface="+mn-lt"/>
                <a:ea typeface="+mn-ea"/>
                <a:cs typeface="+mn-cs"/>
              </a:rPr>
              <a:t>of</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Loving</a:t>
            </a:r>
            <a:r>
              <a:rPr lang="de-DE" sz="1200" i="1" kern="1200" dirty="0">
                <a:solidFill>
                  <a:schemeClr val="tx1"/>
                </a:solidFill>
                <a:effectLst/>
                <a:latin typeface="+mn-lt"/>
                <a:ea typeface="+mn-ea"/>
                <a:cs typeface="+mn-cs"/>
              </a:rPr>
              <a:t> Grace</a:t>
            </a:r>
            <a:r>
              <a:rPr lang="de-DE" sz="1200" kern="1200" dirty="0">
                <a:solidFill>
                  <a:schemeClr val="tx1"/>
                </a:solidFill>
                <a:effectLst/>
                <a:latin typeface="+mn-lt"/>
                <a:ea typeface="+mn-ea"/>
                <a:cs typeface="+mn-cs"/>
              </a:rPr>
              <a:t>: „Entscheidungen über den Einsatz von Technologie werden heute auf der Grundlage von Gewinn und Effizienz gefällt.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75</a:t>
            </a:fld>
            <a:endParaRPr lang="de-AT"/>
          </a:p>
        </p:txBody>
      </p:sp>
    </p:spTree>
    <p:extLst>
      <p:ext uri="{BB962C8B-B14F-4D97-AF65-F5344CB8AC3E}">
        <p14:creationId xmlns:p14="http://schemas.microsoft.com/office/powerpoint/2010/main" val="1407478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Was wir aber brauchen ist ein neuer moralischer Kompass. Sonst könnte es passieren, dass wir das Schiff, in dem wir alle sitzen, gegen die Klippen steuern.“</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76</a:t>
            </a:fld>
            <a:endParaRPr lang="de-AT"/>
          </a:p>
        </p:txBody>
      </p:sp>
    </p:spTree>
    <p:extLst>
      <p:ext uri="{BB962C8B-B14F-4D97-AF65-F5344CB8AC3E}">
        <p14:creationId xmlns:p14="http://schemas.microsoft.com/office/powerpoint/2010/main" val="3769069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err="1">
                <a:solidFill>
                  <a:schemeClr val="tx1"/>
                </a:solidFill>
                <a:effectLst/>
                <a:latin typeface="+mn-lt"/>
                <a:ea typeface="+mn-ea"/>
                <a:cs typeface="+mn-cs"/>
              </a:rPr>
              <a:t>Digitalê</a:t>
            </a:r>
            <a:r>
              <a:rPr lang="de-DE" sz="1200" kern="1200" dirty="0">
                <a:solidFill>
                  <a:schemeClr val="tx1"/>
                </a:solidFill>
                <a:effectLst/>
                <a:latin typeface="+mn-lt"/>
                <a:ea typeface="+mn-ea"/>
                <a:cs typeface="+mn-cs"/>
              </a:rPr>
              <a:t> Ethik muss als Teil eines großen Ganzen gesehen werden, und an seiner Entwicklung sollten neben Ingenieuren und Wissenschaftlern auch Vertreter der Zivilgesellschaft beteiligt sein, um einen motivierenden ethischen Dialog und Diskurs sicherzustellen. </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1FE9C22-B079-43A9-950E-AA3822CCBD74}" type="slidenum">
              <a:rPr lang="de-AT" smtClean="0"/>
              <a:t>77</a:t>
            </a:fld>
            <a:endParaRPr lang="de-AT"/>
          </a:p>
        </p:txBody>
      </p:sp>
    </p:spTree>
    <p:extLst>
      <p:ext uri="{BB962C8B-B14F-4D97-AF65-F5344CB8AC3E}">
        <p14:creationId xmlns:p14="http://schemas.microsoft.com/office/powerpoint/2010/main" val="4566445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Interaktion zwischen Mensch und Computer kann und muss eine systematische ethische Begegnung sein, ohne dass dadurch das Innovationstempo gebremst wird.</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1FE9C22-B079-43A9-950E-AA3822CCBD74}" type="slidenum">
              <a:rPr lang="de-AT" smtClean="0"/>
              <a:t>78</a:t>
            </a:fld>
            <a:endParaRPr lang="de-AT"/>
          </a:p>
        </p:txBody>
      </p:sp>
    </p:spTree>
    <p:extLst>
      <p:ext uri="{BB962C8B-B14F-4D97-AF65-F5344CB8AC3E}">
        <p14:creationId xmlns:p14="http://schemas.microsoft.com/office/powerpoint/2010/main" val="14320779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Diese „digitale Ethik“ müssen wir aktiv und aggressiv kommunizieren – in unseren Schulen und Hochschulen, in den Ausbildungsstätten und vor allem in unseren Unternehmen, wo es meiner Meinung nach künftig in jedem größeren Betrieb einen „Ethik-Beauftragten“ geben sollte, so wie heute der Datenschutzbeauftragte selbstverständlich ist.</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79</a:t>
            </a:fld>
            <a:endParaRPr lang="de-AT"/>
          </a:p>
        </p:txBody>
      </p:sp>
    </p:spTree>
    <p:extLst>
      <p:ext uri="{BB962C8B-B14F-4D97-AF65-F5344CB8AC3E}">
        <p14:creationId xmlns:p14="http://schemas.microsoft.com/office/powerpoint/2010/main" val="1616472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US-Regierung wollte wissen, was sie da gekauft haben, also schickten sie die Lewis &amp; Clark Expedition – 40 Soldaten und ein Hund - 1804 auf Erkundung in den Westen. Sie kamen bis an den Pazifik und waren begeistert von alledem, was sie vorfanden. </a:t>
            </a:r>
          </a:p>
        </p:txBody>
      </p:sp>
      <p:sp>
        <p:nvSpPr>
          <p:cNvPr id="4" name="Foliennummernplatzhalter 3"/>
          <p:cNvSpPr>
            <a:spLocks noGrp="1"/>
          </p:cNvSpPr>
          <p:nvPr>
            <p:ph type="sldNum" sz="quarter" idx="5"/>
          </p:nvPr>
        </p:nvSpPr>
        <p:spPr/>
        <p:txBody>
          <a:bodyPr/>
          <a:lstStyle/>
          <a:p>
            <a:fld id="{C1FE9C22-B079-43A9-950E-AA3822CCBD74}" type="slidenum">
              <a:rPr lang="de-AT" smtClean="0"/>
              <a:t>8</a:t>
            </a:fld>
            <a:endParaRPr lang="de-AT"/>
          </a:p>
        </p:txBody>
      </p:sp>
    </p:spTree>
    <p:extLst>
      <p:ext uri="{BB962C8B-B14F-4D97-AF65-F5344CB8AC3E}">
        <p14:creationId xmlns:p14="http://schemas.microsoft.com/office/powerpoint/2010/main" val="6583122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Digitale Ethik kann auch ganz praktische Anwendungen haben. Zunehmend wird im Zusammenhang mit selbstfahrenden Autos die Forderung laut nach einer „Maschinenethik“.</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80</a:t>
            </a:fld>
            <a:endParaRPr lang="de-AT"/>
          </a:p>
        </p:txBody>
      </p:sp>
    </p:spTree>
    <p:extLst>
      <p:ext uri="{BB962C8B-B14F-4D97-AF65-F5344CB8AC3E}">
        <p14:creationId xmlns:p14="http://schemas.microsoft.com/office/powerpoint/2010/main" val="41560408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 einem Gedankenexperiment, dass sie das </a:t>
            </a:r>
            <a:r>
              <a:rPr lang="de-DE" sz="1200" i="1" kern="1200" dirty="0">
                <a:solidFill>
                  <a:schemeClr val="tx1"/>
                </a:solidFill>
                <a:effectLst/>
                <a:latin typeface="+mn-lt"/>
                <a:ea typeface="+mn-ea"/>
                <a:cs typeface="+mn-cs"/>
              </a:rPr>
              <a:t>Trolley-Problem </a:t>
            </a:r>
            <a:r>
              <a:rPr lang="de-DE" sz="1200" i="0" kern="1200" dirty="0">
                <a:solidFill>
                  <a:schemeClr val="tx1"/>
                </a:solidFill>
                <a:effectLst/>
                <a:latin typeface="+mn-lt"/>
                <a:ea typeface="+mn-ea"/>
                <a:cs typeface="+mn-cs"/>
              </a:rPr>
              <a:t>nannte, versuchte die </a:t>
            </a:r>
            <a:r>
              <a:rPr lang="de-DE" sz="1200" kern="1200" dirty="0">
                <a:solidFill>
                  <a:schemeClr val="tx1"/>
                </a:solidFill>
                <a:effectLst/>
                <a:latin typeface="+mn-lt"/>
                <a:ea typeface="+mn-ea"/>
                <a:cs typeface="+mn-cs"/>
              </a:rPr>
              <a:t>britische Philosophin </a:t>
            </a:r>
            <a:r>
              <a:rPr lang="de-DE" sz="1200" kern="1200" dirty="0" err="1">
                <a:solidFill>
                  <a:schemeClr val="tx1"/>
                </a:solidFill>
                <a:effectLst/>
                <a:latin typeface="+mn-lt"/>
                <a:ea typeface="+mn-ea"/>
                <a:cs typeface="+mn-cs"/>
              </a:rPr>
              <a:t>Phillipa</a:t>
            </a:r>
            <a:r>
              <a:rPr lang="de-DE" sz="1200" kern="1200" dirty="0">
                <a:solidFill>
                  <a:schemeClr val="tx1"/>
                </a:solidFill>
                <a:effectLst/>
                <a:latin typeface="+mn-lt"/>
                <a:ea typeface="+mn-ea"/>
                <a:cs typeface="+mn-cs"/>
              </a:rPr>
              <a:t> Foot zu beweisen, dass auch Maschinen in der Lage sind, ethischen Entscheidungen zu treffen, und dass man sie auch daran messen sollte. Der Name leitet sich vom englischen Ausdruck für Straßenbahn ab.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81</a:t>
            </a:fld>
            <a:endParaRPr lang="de-AT"/>
          </a:p>
        </p:txBody>
      </p:sp>
    </p:spTree>
    <p:extLst>
      <p:ext uri="{BB962C8B-B14F-4D97-AF65-F5344CB8AC3E}">
        <p14:creationId xmlns:p14="http://schemas.microsoft.com/office/powerpoint/2010/main" val="11010984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Foot schrieb: „Eine Straßenbahn ist außer Kontrolle geraten und droht, fünf Personen zu überrollen.  Durch Umstellen einer Weiche kann die Straßenbahn auf ein anderes Gleis umgeleitet werden. Unglücklicherweise befindet sich dort eine weitere Person. Darf (durch Umlegen der Weiche) der Tod einer Person </a:t>
            </a:r>
            <a:r>
              <a:rPr lang="de-DE" sz="1200" i="0" kern="1200" dirty="0">
                <a:solidFill>
                  <a:schemeClr val="tx1"/>
                </a:solidFill>
                <a:effectLst/>
                <a:latin typeface="+mn-lt"/>
                <a:ea typeface="+mn-ea"/>
                <a:cs typeface="+mn-cs"/>
              </a:rPr>
              <a:t>in Kauf genommen </a:t>
            </a:r>
            <a:r>
              <a:rPr lang="de-DE" sz="1200" kern="1200" dirty="0">
                <a:solidFill>
                  <a:schemeClr val="tx1"/>
                </a:solidFill>
                <a:effectLst/>
                <a:latin typeface="+mn-lt"/>
                <a:ea typeface="+mn-ea"/>
                <a:cs typeface="+mn-cs"/>
              </a:rPr>
              <a:t>werden, um das Leben von fünf Personen zu retten?</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82</a:t>
            </a:fld>
            <a:endParaRPr lang="de-AT"/>
          </a:p>
        </p:txBody>
      </p:sp>
    </p:spTree>
    <p:extLst>
      <p:ext uri="{BB962C8B-B14F-4D97-AF65-F5344CB8AC3E}">
        <p14:creationId xmlns:p14="http://schemas.microsoft.com/office/powerpoint/2010/main" val="352833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Vor ähnlichen Entscheidungen werden bald autonome Fahrzeuge stehen. Genau genommen sind wir schon heute so weit!</a:t>
            </a:r>
          </a:p>
        </p:txBody>
      </p:sp>
      <p:sp>
        <p:nvSpPr>
          <p:cNvPr id="4" name="Foliennummernplatzhalter 3"/>
          <p:cNvSpPr>
            <a:spLocks noGrp="1"/>
          </p:cNvSpPr>
          <p:nvPr>
            <p:ph type="sldNum" sz="quarter" idx="5"/>
          </p:nvPr>
        </p:nvSpPr>
        <p:spPr/>
        <p:txBody>
          <a:bodyPr/>
          <a:lstStyle/>
          <a:p>
            <a:fld id="{C1FE9C22-B079-43A9-950E-AA3822CCBD74}" type="slidenum">
              <a:rPr lang="de-AT" smtClean="0"/>
              <a:t>83</a:t>
            </a:fld>
            <a:endParaRPr lang="de-AT"/>
          </a:p>
        </p:txBody>
      </p:sp>
    </p:spTree>
    <p:extLst>
      <p:ext uri="{BB962C8B-B14F-4D97-AF65-F5344CB8AC3E}">
        <p14:creationId xmlns:p14="http://schemas.microsoft.com/office/powerpoint/2010/main" val="1645843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Spätestens seit ein Uber-Fahrzeug in Arizona eine Passantin namens </a:t>
            </a:r>
            <a:r>
              <a:rPr lang="de-DE" dirty="0"/>
              <a:t>Elaine Herzberg </a:t>
            </a:r>
            <a:r>
              <a:rPr lang="de-DE" sz="1200" kern="1200" dirty="0">
                <a:solidFill>
                  <a:schemeClr val="tx1"/>
                </a:solidFill>
                <a:effectLst/>
                <a:latin typeface="+mn-lt"/>
                <a:ea typeface="+mn-ea"/>
                <a:cs typeface="+mn-cs"/>
              </a:rPr>
              <a:t>überfahren hat, wird die Forderung nach einer „eingebauten Ethik“ immer lauter. Nur: Welche Ethik soll es sein? Oder anders ausgedrückt: Wer soll für das Handeln einer Maschine die Verantwortung tragen.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84</a:t>
            </a:fld>
            <a:endParaRPr lang="de-AT"/>
          </a:p>
        </p:txBody>
      </p:sp>
    </p:spTree>
    <p:extLst>
      <p:ext uri="{BB962C8B-B14F-4D97-AF65-F5344CB8AC3E}">
        <p14:creationId xmlns:p14="http://schemas.microsoft.com/office/powerpoint/2010/main" val="23364004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Und um die Sache noch komplizierter zu machen: Wer soll für einen selbstlernenden Algorithmus haften? Denkbare Kandidaten wären der Programmierer oder der Hersteller des Programms, aber auch der Hersteller des Autos oder sein Besitzer. Oder sollen wir das alles als einen Fall von höherer, nämlich digitaler Gewalt betrachten?</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1FE9C22-B079-43A9-950E-AA3822CCBD74}" type="slidenum">
              <a:rPr lang="de-AT" smtClean="0"/>
              <a:t>85</a:t>
            </a:fld>
            <a:endParaRPr lang="de-AT"/>
          </a:p>
        </p:txBody>
      </p:sp>
    </p:spTree>
    <p:extLst>
      <p:ext uri="{BB962C8B-B14F-4D97-AF65-F5344CB8AC3E}">
        <p14:creationId xmlns:p14="http://schemas.microsoft.com/office/powerpoint/2010/main" val="13058595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Darüber habe ich neulich mit meiner Freundin Janina Loh lange diskutiert. Sie ist Universitätsassistentin im Bereich Technik- und Medienphilosophie an der Universität Wien.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haben einen wunderbaren Abend beim Heurigen damit verbracht, Autos zu konstruieren, die nach den Regeln unterschiedlicher Philosophieschulen funktionieren sollten. Wir haben ziemlich viel Wein getrunken, und ich kann mich deshalb nur an drei erinnern.</a:t>
            </a:r>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86</a:t>
            </a:fld>
            <a:endParaRPr lang="de-AT"/>
          </a:p>
        </p:txBody>
      </p:sp>
    </p:spTree>
    <p:extLst>
      <p:ext uri="{BB962C8B-B14F-4D97-AF65-F5344CB8AC3E}">
        <p14:creationId xmlns:p14="http://schemas.microsoft.com/office/powerpoint/2010/main" val="20020072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Bentham-Bentley würde sich an der vor allem in Amerika populären Utilitarismus-Schule, auch Nützlichkeits-Philosophie genannt, orientieren, die der britische Sozialreformer Jeremy Bentham im 19ten Jahrhundert ersann und die davon ausgeht, dass alles gut ist, was „das </a:t>
            </a:r>
            <a:r>
              <a:rPr lang="de-DE" b="0" dirty="0"/>
              <a:t>größte</a:t>
            </a:r>
            <a:r>
              <a:rPr lang="de-DE" dirty="0"/>
              <a:t> Glück für die </a:t>
            </a:r>
            <a:r>
              <a:rPr lang="de-DE" b="0" dirty="0"/>
              <a:t>größte</a:t>
            </a:r>
            <a:r>
              <a:rPr lang="de-DE" dirty="0"/>
              <a:t> Anzahl Menschen “ hervorbringt. </a:t>
            </a:r>
          </a:p>
        </p:txBody>
      </p:sp>
      <p:sp>
        <p:nvSpPr>
          <p:cNvPr id="4" name="Foliennummernplatzhalter 3"/>
          <p:cNvSpPr>
            <a:spLocks noGrp="1"/>
          </p:cNvSpPr>
          <p:nvPr>
            <p:ph type="sldNum" sz="quarter" idx="5"/>
          </p:nvPr>
        </p:nvSpPr>
        <p:spPr/>
        <p:txBody>
          <a:bodyPr/>
          <a:lstStyle/>
          <a:p>
            <a:fld id="{C1FE9C22-B079-43A9-950E-AA3822CCBD74}" type="slidenum">
              <a:rPr lang="de-AT" smtClean="0"/>
              <a:t>87</a:t>
            </a:fld>
            <a:endParaRPr lang="de-AT"/>
          </a:p>
        </p:txBody>
      </p:sp>
    </p:spTree>
    <p:extLst>
      <p:ext uri="{BB962C8B-B14F-4D97-AF65-F5344CB8AC3E}">
        <p14:creationId xmlns:p14="http://schemas.microsoft.com/office/powerpoint/2010/main" val="241935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Bentham-Bentley würde die Entscheidung, wen er töten soll, blitzschnell treffen, vorausgesetzt er verfügt über einen ausreichend schnellen Zugang zum Internet, indem er den potenziellen künftigen Nutzen abwägen würde, die die betreffende Personen in Zukunft für die Gesellschaft darstellt. Also: Altes Mütterchen – nein. Kind im Kinderwagen – ja: Er könnte ja der nächste Einstein  sein.</a:t>
            </a:r>
          </a:p>
          <a:p>
            <a:endParaRPr lang="de-DE" dirty="0"/>
          </a:p>
          <a:p>
            <a:r>
              <a:rPr lang="de-DE" dirty="0"/>
              <a:t> </a:t>
            </a:r>
          </a:p>
        </p:txBody>
      </p:sp>
      <p:sp>
        <p:nvSpPr>
          <p:cNvPr id="4" name="Foliennummernplatzhalter 3"/>
          <p:cNvSpPr>
            <a:spLocks noGrp="1"/>
          </p:cNvSpPr>
          <p:nvPr>
            <p:ph type="sldNum" sz="quarter" idx="5"/>
          </p:nvPr>
        </p:nvSpPr>
        <p:spPr/>
        <p:txBody>
          <a:bodyPr/>
          <a:lstStyle/>
          <a:p>
            <a:fld id="{C1FE9C22-B079-43A9-950E-AA3822CCBD74}" type="slidenum">
              <a:rPr lang="de-AT" smtClean="0"/>
              <a:t>88</a:t>
            </a:fld>
            <a:endParaRPr lang="de-AT"/>
          </a:p>
        </p:txBody>
      </p:sp>
    </p:spTree>
    <p:extLst>
      <p:ext uri="{BB962C8B-B14F-4D97-AF65-F5344CB8AC3E}">
        <p14:creationId xmlns:p14="http://schemas.microsoft.com/office/powerpoint/2010/main" val="34789301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Kant-Chrysler hingegen würde nach der deontologischen, oder Pflichtethik Immanuel Kants entscheiden, nach der das Menschenleben das höchste Gut ist. Darauf basiert übrigens auch unsere Verfassung, die in Artikel 1 sagt: „Die Würde des Menschen ist unantastbar“. </a:t>
            </a:r>
          </a:p>
        </p:txBody>
      </p:sp>
      <p:sp>
        <p:nvSpPr>
          <p:cNvPr id="4" name="Foliennummernplatzhalter 3"/>
          <p:cNvSpPr>
            <a:spLocks noGrp="1"/>
          </p:cNvSpPr>
          <p:nvPr>
            <p:ph type="sldNum" sz="quarter" idx="5"/>
          </p:nvPr>
        </p:nvSpPr>
        <p:spPr/>
        <p:txBody>
          <a:bodyPr/>
          <a:lstStyle/>
          <a:p>
            <a:fld id="{C1FE9C22-B079-43A9-950E-AA3822CCBD74}" type="slidenum">
              <a:rPr lang="de-AT" smtClean="0"/>
              <a:t>89</a:t>
            </a:fld>
            <a:endParaRPr lang="de-AT"/>
          </a:p>
        </p:txBody>
      </p:sp>
    </p:spTree>
    <p:extLst>
      <p:ext uri="{BB962C8B-B14F-4D97-AF65-F5344CB8AC3E}">
        <p14:creationId xmlns:p14="http://schemas.microsoft.com/office/powerpoint/2010/main" val="387790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Land war ja leer – jedenfalls wenn man von den vielen Indianern absah, die ´dort seit Jahrhunderten lebten…</a:t>
            </a:r>
          </a:p>
        </p:txBody>
      </p:sp>
      <p:sp>
        <p:nvSpPr>
          <p:cNvPr id="4" name="Foliennummernplatzhalter 3"/>
          <p:cNvSpPr>
            <a:spLocks noGrp="1"/>
          </p:cNvSpPr>
          <p:nvPr>
            <p:ph type="sldNum" sz="quarter" idx="5"/>
          </p:nvPr>
        </p:nvSpPr>
        <p:spPr/>
        <p:txBody>
          <a:bodyPr/>
          <a:lstStyle/>
          <a:p>
            <a:fld id="{C1FE9C22-B079-43A9-950E-AA3822CCBD74}" type="slidenum">
              <a:rPr lang="de-AT" smtClean="0"/>
              <a:t>9</a:t>
            </a:fld>
            <a:endParaRPr lang="de-AT"/>
          </a:p>
        </p:txBody>
      </p:sp>
    </p:spTree>
    <p:extLst>
      <p:ext uri="{BB962C8B-B14F-4D97-AF65-F5344CB8AC3E}">
        <p14:creationId xmlns:p14="http://schemas.microsoft.com/office/powerpoint/2010/main" val="25296412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Kant-</a:t>
            </a:r>
            <a:r>
              <a:rPr lang="de-DE" dirty="0" err="1"/>
              <a:t>Chrsyler</a:t>
            </a:r>
            <a:r>
              <a:rPr lang="de-DE" dirty="0"/>
              <a:t> würde also vermutlich gar nicht entscheiden, weil jede Entscheidung unmoralisch wäre. Er würde einfach geradeaus fahren und dem Schicksal die Entscheidung überlassen.</a:t>
            </a:r>
          </a:p>
        </p:txBody>
      </p:sp>
      <p:sp>
        <p:nvSpPr>
          <p:cNvPr id="4" name="Foliennummernplatzhalter 3"/>
          <p:cNvSpPr>
            <a:spLocks noGrp="1"/>
          </p:cNvSpPr>
          <p:nvPr>
            <p:ph type="sldNum" sz="quarter" idx="5"/>
          </p:nvPr>
        </p:nvSpPr>
        <p:spPr/>
        <p:txBody>
          <a:bodyPr/>
          <a:lstStyle/>
          <a:p>
            <a:fld id="{C1FE9C22-B079-43A9-950E-AA3822CCBD74}" type="slidenum">
              <a:rPr lang="de-AT" smtClean="0"/>
              <a:t>90</a:t>
            </a:fld>
            <a:endParaRPr lang="de-AT"/>
          </a:p>
        </p:txBody>
      </p:sp>
    </p:spTree>
    <p:extLst>
      <p:ext uri="{BB962C8B-B14F-4D97-AF65-F5344CB8AC3E}">
        <p14:creationId xmlns:p14="http://schemas.microsoft.com/office/powerpoint/2010/main" val="17292004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dann haben wir uns noch einen Aristoteles Audi ausgedacht, benannt nach dem Mann, der das Wort „Ethik“ überhaupt erfunden hat, und der sie als einen lebenslangen Lernprozess beschrieb, an dessen Ende der Mensch, wenn er Glück hat, herausgefunden haben wird, wie man ein gutes Leben führen kann. Der Aristoteles Audi fährt also gar nicht selbst, sondern schaut uns beim Fahren über die Schulter. Erst wenn er gelernt hat, ein guter Fahrer zu sein, können wir ihm das Steuer überlassen.</a:t>
            </a:r>
          </a:p>
        </p:txBody>
      </p:sp>
      <p:sp>
        <p:nvSpPr>
          <p:cNvPr id="4" name="Foliennummernplatzhalter 3"/>
          <p:cNvSpPr>
            <a:spLocks noGrp="1"/>
          </p:cNvSpPr>
          <p:nvPr>
            <p:ph type="sldNum" sz="quarter" idx="5"/>
          </p:nvPr>
        </p:nvSpPr>
        <p:spPr/>
        <p:txBody>
          <a:bodyPr/>
          <a:lstStyle/>
          <a:p>
            <a:fld id="{C1FE9C22-B079-43A9-950E-AA3822CCBD74}" type="slidenum">
              <a:rPr lang="de-AT" smtClean="0"/>
              <a:t>91</a:t>
            </a:fld>
            <a:endParaRPr lang="de-AT"/>
          </a:p>
        </p:txBody>
      </p:sp>
    </p:spTree>
    <p:extLst>
      <p:ext uri="{BB962C8B-B14F-4D97-AF65-F5344CB8AC3E}">
        <p14:creationId xmlns:p14="http://schemas.microsoft.com/office/powerpoint/2010/main" val="27567617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Wir können es uns aussuchen – und das werden wir sogar müssen. Die Frage nach einer Maschinenethik ist am allerwenigsten eine technische und vielmehr eine gesamtgesellschaftliche. Juristen mögen streiten, ob die Straßenverkehrsordnung jetzt ans Digitalzeitalter anzupassen ist, aber am Ende des Tages sind wir, das Online-Volk, in der Pflicht zu entscheiden, was wir wollen und was nicht.</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1FE9C22-B079-43A9-950E-AA3822CCBD74}" type="slidenum">
              <a:rPr lang="de-AT" smtClean="0"/>
              <a:t>92</a:t>
            </a:fld>
            <a:endParaRPr lang="de-AT"/>
          </a:p>
        </p:txBody>
      </p:sp>
    </p:spTree>
    <p:extLst>
      <p:ext uri="{BB962C8B-B14F-4D97-AF65-F5344CB8AC3E}">
        <p14:creationId xmlns:p14="http://schemas.microsoft.com/office/powerpoint/2010/main" val="10087274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Andererseits müssen die Bürger lernen, Google-Suchergebnisse, Facebook-Postings usw. hinsichtlich ihrer Quellen und Motive zu hinterfragen, sagt der österreichische Prof. Markus Hengstschläger. Nur wer gelernt hat, kann Fakten von Fake unterscheiden. </a:t>
            </a:r>
          </a:p>
        </p:txBody>
      </p:sp>
      <p:sp>
        <p:nvSpPr>
          <p:cNvPr id="4" name="Foliennummernplatzhalter 3"/>
          <p:cNvSpPr>
            <a:spLocks noGrp="1"/>
          </p:cNvSpPr>
          <p:nvPr>
            <p:ph type="sldNum" sz="quarter" idx="5"/>
          </p:nvPr>
        </p:nvSpPr>
        <p:spPr/>
        <p:txBody>
          <a:bodyPr/>
          <a:lstStyle/>
          <a:p>
            <a:fld id="{C1FE9C22-B079-43A9-950E-AA3822CCBD74}" type="slidenum">
              <a:rPr lang="de-AT" smtClean="0"/>
              <a:t>93</a:t>
            </a:fld>
            <a:endParaRPr lang="de-AT"/>
          </a:p>
        </p:txBody>
      </p:sp>
    </p:spTree>
    <p:extLst>
      <p:ext uri="{BB962C8B-B14F-4D97-AF65-F5344CB8AC3E}">
        <p14:creationId xmlns:p14="http://schemas.microsoft.com/office/powerpoint/2010/main" val="29704474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müssten dazu beitragen. „Die Wissenschaft muss Wissen schaffen und erklären; die Medien müssen dieses Wissen kommunizieren und zu Information machen; und die Bürger haben die Pflicht sich zu informieren und sich, darauf basierend, politisch zu entscheiden, was wahr ist und was nicht“.</a:t>
            </a:r>
          </a:p>
        </p:txBody>
      </p:sp>
      <p:sp>
        <p:nvSpPr>
          <p:cNvPr id="4" name="Foliennummernplatzhalter 3"/>
          <p:cNvSpPr>
            <a:spLocks noGrp="1"/>
          </p:cNvSpPr>
          <p:nvPr>
            <p:ph type="sldNum" sz="quarter" idx="5"/>
          </p:nvPr>
        </p:nvSpPr>
        <p:spPr/>
        <p:txBody>
          <a:bodyPr/>
          <a:lstStyle/>
          <a:p>
            <a:fld id="{C1FE9C22-B079-43A9-950E-AA3822CCBD74}" type="slidenum">
              <a:rPr lang="de-AT" smtClean="0"/>
              <a:t>94</a:t>
            </a:fld>
            <a:endParaRPr lang="de-AT"/>
          </a:p>
        </p:txBody>
      </p:sp>
    </p:spTree>
    <p:extLst>
      <p:ext uri="{BB962C8B-B14F-4D97-AF65-F5344CB8AC3E}">
        <p14:creationId xmlns:p14="http://schemas.microsoft.com/office/powerpoint/2010/main" val="12941429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Wenn uns GAFA mit ihrer Technologie Dinge wie Fake News, Hasspostings, Datendiebstahl, digitale Fremdbestimmung, Filter Bubbles, Informationsüberlastung und totale Transparenz eingebrockt haben, dann sollen sie uns gefälligst auch helfen, die Probleme mit Hilfe ihrer Innovationskraft zu lösen.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95</a:t>
            </a:fld>
            <a:endParaRPr lang="de-AT"/>
          </a:p>
        </p:txBody>
      </p:sp>
    </p:spTree>
    <p:extLst>
      <p:ext uri="{BB962C8B-B14F-4D97-AF65-F5344CB8AC3E}">
        <p14:creationId xmlns:p14="http://schemas.microsoft.com/office/powerpoint/2010/main" val="5121016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Tech-Konzerne müssen sich ihrer Verantwortung bewusst gemacht werden und ihre riesigen Ressourcen nicht nur zur Gewinnmaximierung, sondern auch zum Beheben der schlimmsten Fehlentwicklungen des Wild </a:t>
            </a:r>
            <a:r>
              <a:rPr lang="de-DE" sz="1200" kern="1200" dirty="0" err="1">
                <a:solidFill>
                  <a:schemeClr val="tx1"/>
                </a:solidFill>
                <a:effectLst/>
                <a:latin typeface="+mn-lt"/>
                <a:ea typeface="+mn-ea"/>
                <a:cs typeface="+mn-cs"/>
              </a:rPr>
              <a:t>Wild</a:t>
            </a:r>
            <a:r>
              <a:rPr lang="de-DE" sz="1200" kern="1200" dirty="0">
                <a:solidFill>
                  <a:schemeClr val="tx1"/>
                </a:solidFill>
                <a:effectLst/>
                <a:latin typeface="+mn-lt"/>
                <a:ea typeface="+mn-ea"/>
                <a:cs typeface="+mn-cs"/>
              </a:rPr>
              <a:t> Web bereitstellen.</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96</a:t>
            </a:fld>
            <a:endParaRPr lang="de-AT"/>
          </a:p>
        </p:txBody>
      </p:sp>
    </p:spTree>
    <p:extLst>
      <p:ext uri="{BB962C8B-B14F-4D97-AF65-F5344CB8AC3E}">
        <p14:creationId xmlns:p14="http://schemas.microsoft.com/office/powerpoint/2010/main" val="18050279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Nur leider liegen Wahrheit und Fake News inzwischen oft so nahe beieinander, dass man den Unterschied kaum noch erkennen kann, wie dieser schöne kleine Film beweist.</a:t>
            </a:r>
          </a:p>
        </p:txBody>
      </p:sp>
      <p:sp>
        <p:nvSpPr>
          <p:cNvPr id="4" name="Foliennummernplatzhalter 3"/>
          <p:cNvSpPr>
            <a:spLocks noGrp="1"/>
          </p:cNvSpPr>
          <p:nvPr>
            <p:ph type="sldNum" sz="quarter" idx="5"/>
          </p:nvPr>
        </p:nvSpPr>
        <p:spPr/>
        <p:txBody>
          <a:bodyPr/>
          <a:lstStyle/>
          <a:p>
            <a:fld id="{C1FE9C22-B079-43A9-950E-AA3822CCBD74}" type="slidenum">
              <a:rPr lang="de-AT" smtClean="0"/>
              <a:t>97</a:t>
            </a:fld>
            <a:endParaRPr lang="de-AT"/>
          </a:p>
        </p:txBody>
      </p:sp>
    </p:spTree>
    <p:extLst>
      <p:ext uri="{BB962C8B-B14F-4D97-AF65-F5344CB8AC3E}">
        <p14:creationId xmlns:p14="http://schemas.microsoft.com/office/powerpoint/2010/main" val="30445983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Uns kommt es vielleicht vor, als gäbe es das Internet schon ewig, aber in Wahrheit stehen wir noch ganz am Anfang. Heute werden wie einst im </a:t>
            </a:r>
            <a:r>
              <a:rPr lang="de-DE" sz="1200" kern="1200">
                <a:solidFill>
                  <a:schemeClr val="tx1"/>
                </a:solidFill>
                <a:effectLst/>
                <a:latin typeface="+mn-lt"/>
                <a:ea typeface="+mn-ea"/>
                <a:cs typeface="+mn-cs"/>
              </a:rPr>
              <a:t>Wilden Westen die </a:t>
            </a:r>
            <a:r>
              <a:rPr lang="de-DE" sz="1200" kern="1200" dirty="0">
                <a:solidFill>
                  <a:schemeClr val="tx1"/>
                </a:solidFill>
                <a:effectLst/>
                <a:latin typeface="+mn-lt"/>
                <a:ea typeface="+mn-ea"/>
                <a:cs typeface="+mn-cs"/>
              </a:rPr>
              <a:t>Claims abgesteckt. Es geht es um die Herrschaft über wichtige Schlüsselbranchen wie Video, Musik-Streaming, Navigation oder Cloud Services:</a:t>
            </a:r>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98</a:t>
            </a:fld>
            <a:endParaRPr lang="de-AT"/>
          </a:p>
        </p:txBody>
      </p:sp>
    </p:spTree>
    <p:extLst>
      <p:ext uri="{BB962C8B-B14F-4D97-AF65-F5344CB8AC3E}">
        <p14:creationId xmlns:p14="http://schemas.microsoft.com/office/powerpoint/2010/main" val="957986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sind nur einige der Bereiche, in denen der Kampf zwischen den Big </a:t>
            </a:r>
            <a:r>
              <a:rPr lang="de-DE" sz="1200" kern="1200" dirty="0" err="1">
                <a:solidFill>
                  <a:schemeClr val="tx1"/>
                </a:solidFill>
                <a:effectLst/>
                <a:latin typeface="+mn-lt"/>
                <a:ea typeface="+mn-ea"/>
                <a:cs typeface="+mn-cs"/>
              </a:rPr>
              <a:t>Four</a:t>
            </a:r>
            <a:r>
              <a:rPr lang="de-DE" sz="1200" kern="1200" dirty="0">
                <a:solidFill>
                  <a:schemeClr val="tx1"/>
                </a:solidFill>
                <a:effectLst/>
                <a:latin typeface="+mn-lt"/>
                <a:ea typeface="+mn-ea"/>
                <a:cs typeface="+mn-cs"/>
              </a:rPr>
              <a:t> oder Big Five, aber auch zwischen ihnen und uns ausgetragen werden wird. Die Karten werden noch gemischt, und es ist noch nicht endgültig klar, wer das Spiel gewinnen wird.</a:t>
            </a:r>
          </a:p>
        </p:txBody>
      </p:sp>
      <p:sp>
        <p:nvSpPr>
          <p:cNvPr id="4" name="Foliennummernplatzhalter 3"/>
          <p:cNvSpPr>
            <a:spLocks noGrp="1"/>
          </p:cNvSpPr>
          <p:nvPr>
            <p:ph type="sldNum" sz="quarter" idx="5"/>
          </p:nvPr>
        </p:nvSpPr>
        <p:spPr/>
        <p:txBody>
          <a:bodyPr/>
          <a:lstStyle/>
          <a:p>
            <a:fld id="{C1FE9C22-B079-43A9-950E-AA3822CCBD74}" type="slidenum">
              <a:rPr lang="de-AT" smtClean="0"/>
              <a:t>99</a:t>
            </a:fld>
            <a:endParaRPr lang="de-AT"/>
          </a:p>
        </p:txBody>
      </p:sp>
    </p:spTree>
    <p:extLst>
      <p:ext uri="{BB962C8B-B14F-4D97-AF65-F5344CB8AC3E}">
        <p14:creationId xmlns:p14="http://schemas.microsoft.com/office/powerpoint/2010/main" val="2167145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B2929-2452-459B-B578-3275E96A537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AA4C057E-997E-4C1B-9CE6-4A6DBA015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07BCABB3-CE95-43DB-84A6-BF61B56CDC9F}"/>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5" name="Fußzeilenplatzhalter 4">
            <a:extLst>
              <a:ext uri="{FF2B5EF4-FFF2-40B4-BE49-F238E27FC236}">
                <a16:creationId xmlns:a16="http://schemas.microsoft.com/office/drawing/2014/main" id="{16BC7034-CADE-4B30-99FC-9D59EA7E17D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DD81973-5133-4576-A7DD-0D2E6A77BCBB}"/>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1498930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0E96A-C96F-481B-8BE0-047F09180284}"/>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5F9C3BA2-88E6-4A0D-85E5-800F7378056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34DCC63-3464-4C78-A483-4B44621821C0}"/>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5" name="Fußzeilenplatzhalter 4">
            <a:extLst>
              <a:ext uri="{FF2B5EF4-FFF2-40B4-BE49-F238E27FC236}">
                <a16:creationId xmlns:a16="http://schemas.microsoft.com/office/drawing/2014/main" id="{2226714C-A2E1-4FB6-914B-0A8E314481D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FD0462C3-CF8B-44BD-8DE3-90506A2A6224}"/>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371962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C5BE4D2-D0F2-4518-A129-4FD14F61A9DB}"/>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BF8317B-D8ED-42D0-8AD4-5BE38AD2D04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4DB055B-6AE6-4EF1-AB04-0BF3C591DE3C}"/>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5" name="Fußzeilenplatzhalter 4">
            <a:extLst>
              <a:ext uri="{FF2B5EF4-FFF2-40B4-BE49-F238E27FC236}">
                <a16:creationId xmlns:a16="http://schemas.microsoft.com/office/drawing/2014/main" id="{FAF02DE6-1DEA-4ED9-B0EA-5681F2F04719}"/>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77F7276-351E-4173-8CE5-52AF131C5FD9}"/>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3522090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83648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C6702-EC05-44A7-A418-36B92D3B22FB}"/>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BDBE913B-5029-447B-9CA2-EBFEB46F923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50DBFCA-BB0E-4BDE-A2D5-6A501D9AAC0F}"/>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5" name="Fußzeilenplatzhalter 4">
            <a:extLst>
              <a:ext uri="{FF2B5EF4-FFF2-40B4-BE49-F238E27FC236}">
                <a16:creationId xmlns:a16="http://schemas.microsoft.com/office/drawing/2014/main" id="{07AAF0B1-933B-435F-81FC-786B0944E443}"/>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2D15FA1-032C-48BF-8916-3BF2A91DFF52}"/>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327633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F6824-8863-4325-AEEC-FE542759440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121D1B16-C5C1-4862-B05F-2BB10058B9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A774BF6-5219-463F-9B21-BEE2B572F0CE}"/>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5" name="Fußzeilenplatzhalter 4">
            <a:extLst>
              <a:ext uri="{FF2B5EF4-FFF2-40B4-BE49-F238E27FC236}">
                <a16:creationId xmlns:a16="http://schemas.microsoft.com/office/drawing/2014/main" id="{D82B7B83-7A11-40F0-9D4C-14181ECA128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72F25537-7C8E-4B16-9A7A-C7820C683574}"/>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250042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01B98-B0A4-43C4-8F73-8784D1F5BB30}"/>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7500EA0F-A0B5-4470-9F90-9D858FDB34A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533AB131-9B36-44AB-9B9B-C0C7A061524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621CE514-5601-4502-A469-3272415984AF}"/>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6" name="Fußzeilenplatzhalter 5">
            <a:extLst>
              <a:ext uri="{FF2B5EF4-FFF2-40B4-BE49-F238E27FC236}">
                <a16:creationId xmlns:a16="http://schemas.microsoft.com/office/drawing/2014/main" id="{8FD51C29-52C9-43C9-BDAC-CCDA564EB260}"/>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6FD70AD-F917-41B3-8EDB-DB9466744086}"/>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3518679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606C6-3A6C-4C1D-A71B-B339E2B7EB3F}"/>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CBF5F53A-59DC-400A-91A9-31C31D36B2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667547B-E951-4EF7-A1F2-6E3A2E101E1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4721AD32-0125-44F0-B9E3-A26A6BE8B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0DB487D-6812-4695-B106-45CA621BEE3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33EA695-87A6-430C-A1A1-C52AD50CB2BD}"/>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8" name="Fußzeilenplatzhalter 7">
            <a:extLst>
              <a:ext uri="{FF2B5EF4-FFF2-40B4-BE49-F238E27FC236}">
                <a16:creationId xmlns:a16="http://schemas.microsoft.com/office/drawing/2014/main" id="{9DAAEA8E-85DE-4FC5-B90E-B8927D9AEE3F}"/>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65A239D-E1DE-439B-B60C-1B5F1FE1086B}"/>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423839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F554C-CF1C-4ED2-B8C4-1B334A4420D2}"/>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2CF973DE-71C0-43D7-A81C-5F6187E378C8}"/>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4" name="Fußzeilenplatzhalter 3">
            <a:extLst>
              <a:ext uri="{FF2B5EF4-FFF2-40B4-BE49-F238E27FC236}">
                <a16:creationId xmlns:a16="http://schemas.microsoft.com/office/drawing/2014/main" id="{82800C94-CE5C-4BEB-887C-869E545CC70B}"/>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6B492DB8-2193-4388-9104-5DCDCB89B45A}"/>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412816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A25AB0E-7BFF-4307-885C-4627AF2DE0A9}"/>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3" name="Fußzeilenplatzhalter 2">
            <a:extLst>
              <a:ext uri="{FF2B5EF4-FFF2-40B4-BE49-F238E27FC236}">
                <a16:creationId xmlns:a16="http://schemas.microsoft.com/office/drawing/2014/main" id="{F07EB2F5-1E3B-43DC-B124-4A2A2D4EBA06}"/>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7155D470-CAC6-4C0F-840D-E058CAD9763D}"/>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1390897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DA17A-C925-4DB3-B637-5D8F9AF066A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76CDB330-6003-48EB-9393-09D651C83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EED75C2A-57E8-450B-947C-39F404502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44DFA6C-8248-439E-A660-0719FA3E01B4}"/>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6" name="Fußzeilenplatzhalter 5">
            <a:extLst>
              <a:ext uri="{FF2B5EF4-FFF2-40B4-BE49-F238E27FC236}">
                <a16:creationId xmlns:a16="http://schemas.microsoft.com/office/drawing/2014/main" id="{089A2FE6-E65A-4814-81D1-93ADAA872DFA}"/>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372EAD8B-42EA-48E8-A6CC-965FDC313F59}"/>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231613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157546-A007-4A78-8D22-99664952A15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D81D91A6-D2E4-4FE0-9EE4-2CBBE7FA4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5F99E4F4-028A-4B1B-8B41-38DD0D5B6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779CC87-668D-44D3-A06C-BB4323E92834}"/>
              </a:ext>
            </a:extLst>
          </p:cNvPr>
          <p:cNvSpPr>
            <a:spLocks noGrp="1"/>
          </p:cNvSpPr>
          <p:nvPr>
            <p:ph type="dt" sz="half" idx="10"/>
          </p:nvPr>
        </p:nvSpPr>
        <p:spPr/>
        <p:txBody>
          <a:bodyPr/>
          <a:lstStyle/>
          <a:p>
            <a:fld id="{B0FE6512-53DD-420C-B6B1-EF1AAD22381A}" type="datetimeFigureOut">
              <a:rPr lang="de-AT" smtClean="0"/>
              <a:t>14.05.2024</a:t>
            </a:fld>
            <a:endParaRPr lang="de-AT"/>
          </a:p>
        </p:txBody>
      </p:sp>
      <p:sp>
        <p:nvSpPr>
          <p:cNvPr id="6" name="Fußzeilenplatzhalter 5">
            <a:extLst>
              <a:ext uri="{FF2B5EF4-FFF2-40B4-BE49-F238E27FC236}">
                <a16:creationId xmlns:a16="http://schemas.microsoft.com/office/drawing/2014/main" id="{363BC56D-1C19-4DBA-B972-BAFC01C075D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926DA677-3EDB-4015-B543-05F19BC7AD28}"/>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2985245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47EC6A1-9008-460F-AEA8-E7B80DC95A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41E865EA-245C-4FB9-B470-10F66BFC6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3DDDF08-BFB2-4BEF-BF3D-8D11AAA89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E6512-53DD-420C-B6B1-EF1AAD22381A}" type="datetimeFigureOut">
              <a:rPr lang="de-AT" smtClean="0"/>
              <a:t>14.05.2024</a:t>
            </a:fld>
            <a:endParaRPr lang="de-AT"/>
          </a:p>
        </p:txBody>
      </p:sp>
      <p:sp>
        <p:nvSpPr>
          <p:cNvPr id="5" name="Fußzeilenplatzhalter 4">
            <a:extLst>
              <a:ext uri="{FF2B5EF4-FFF2-40B4-BE49-F238E27FC236}">
                <a16:creationId xmlns:a16="http://schemas.microsoft.com/office/drawing/2014/main" id="{303DD3B3-9CC5-443E-935E-5A7CC9FD2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F6CD4400-ACB5-4010-9F5C-FA22746AE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DD7CF-BE9F-4488-A350-FF07E2FDC5B8}" type="slidenum">
              <a:rPr lang="de-AT" smtClean="0"/>
              <a:t>‹Nr.›</a:t>
            </a:fld>
            <a:endParaRPr lang="de-AT"/>
          </a:p>
        </p:txBody>
      </p:sp>
    </p:spTree>
    <p:extLst>
      <p:ext uri="{BB962C8B-B14F-4D97-AF65-F5344CB8AC3E}">
        <p14:creationId xmlns:p14="http://schemas.microsoft.com/office/powerpoint/2010/main" val="36607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hyperlink" Target="mailto:tim@cole.de" TargetMode="External"/><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notesSlide" Target="../notesSlides/notesSlide3.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2.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5DB6C-FDE6-4090-839A-DB10FB3A6A94}"/>
              </a:ext>
            </a:extLst>
          </p:cNvPr>
          <p:cNvSpPr>
            <a:spLocks noGrp="1"/>
          </p:cNvSpPr>
          <p:nvPr>
            <p:ph type="ctrTitle"/>
          </p:nvPr>
        </p:nvSpPr>
        <p:spPr>
          <a:xfrm>
            <a:off x="1524000" y="3979484"/>
            <a:ext cx="9144000" cy="1625005"/>
          </a:xfrm>
        </p:spPr>
        <p:txBody>
          <a:bodyPr>
            <a:normAutofit fontScale="90000"/>
          </a:bodyPr>
          <a:lstStyle/>
          <a:p>
            <a:r>
              <a:rPr lang="de-AT" dirty="0"/>
              <a:t>Wild </a:t>
            </a:r>
            <a:r>
              <a:rPr lang="de-AT" dirty="0" err="1"/>
              <a:t>Wild</a:t>
            </a:r>
            <a:r>
              <a:rPr lang="de-AT" dirty="0"/>
              <a:t> Web</a:t>
            </a:r>
            <a:br>
              <a:rPr lang="de-AT" dirty="0"/>
            </a:br>
            <a:r>
              <a:rPr lang="de-AT" sz="4000" dirty="0"/>
              <a:t>Was uns die Geschichte des Wilden Westens über die Zukunft der digitalen Gesellschaft lehrt</a:t>
            </a:r>
            <a:endParaRPr lang="de-AT" dirty="0"/>
          </a:p>
        </p:txBody>
      </p:sp>
      <p:sp>
        <p:nvSpPr>
          <p:cNvPr id="4" name="Textfeld 3">
            <a:extLst>
              <a:ext uri="{FF2B5EF4-FFF2-40B4-BE49-F238E27FC236}">
                <a16:creationId xmlns:a16="http://schemas.microsoft.com/office/drawing/2014/main" id="{A86027D2-6F3B-4469-8232-F66D1B311914}"/>
              </a:ext>
            </a:extLst>
          </p:cNvPr>
          <p:cNvSpPr txBox="1"/>
          <p:nvPr/>
        </p:nvSpPr>
        <p:spPr>
          <a:xfrm>
            <a:off x="5027412" y="5665764"/>
            <a:ext cx="2190536" cy="1015663"/>
          </a:xfrm>
          <a:prstGeom prst="rect">
            <a:avLst/>
          </a:prstGeom>
          <a:noFill/>
        </p:spPr>
        <p:txBody>
          <a:bodyPr wrap="none" rtlCol="0">
            <a:spAutoFit/>
          </a:bodyPr>
          <a:lstStyle/>
          <a:p>
            <a:pPr algn="ctr"/>
            <a:r>
              <a:rPr lang="de-AT" sz="2400" dirty="0"/>
              <a:t>Tim Cole</a:t>
            </a:r>
          </a:p>
          <a:p>
            <a:pPr algn="ctr"/>
            <a:r>
              <a:rPr lang="de-AT" dirty="0"/>
              <a:t>Internet-Publizist</a:t>
            </a:r>
          </a:p>
          <a:p>
            <a:pPr algn="ctr"/>
            <a:r>
              <a:rPr lang="de-AT" dirty="0"/>
              <a:t>St Michael im Lungau</a:t>
            </a:r>
          </a:p>
        </p:txBody>
      </p:sp>
      <p:pic>
        <p:nvPicPr>
          <p:cNvPr id="6" name="Grafik 5">
            <a:extLst>
              <a:ext uri="{FF2B5EF4-FFF2-40B4-BE49-F238E27FC236}">
                <a16:creationId xmlns:a16="http://schemas.microsoft.com/office/drawing/2014/main" id="{3BBB7877-D893-4C7A-B916-DFC7F0164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024" y="57410"/>
            <a:ext cx="8003309" cy="3109619"/>
          </a:xfrm>
          <a:prstGeom prst="rect">
            <a:avLst/>
          </a:prstGeom>
        </p:spPr>
      </p:pic>
    </p:spTree>
    <p:extLst>
      <p:ext uri="{BB962C8B-B14F-4D97-AF65-F5344CB8AC3E}">
        <p14:creationId xmlns:p14="http://schemas.microsoft.com/office/powerpoint/2010/main" val="151352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Pferd, Säugetier, Schlacht, draußen enthält.&#10;&#10;Automatisch generierte Beschreibung">
            <a:extLst>
              <a:ext uri="{FF2B5EF4-FFF2-40B4-BE49-F238E27FC236}">
                <a16:creationId xmlns:a16="http://schemas.microsoft.com/office/drawing/2014/main" id="{B7C90039-9EEA-4237-8C0D-1CA7589D8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616095265"/>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blunt-digital.com/wp-content/uploads/2014/08/change_a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648" y="1484787"/>
            <a:ext cx="6350000" cy="356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2354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83499" y="2780929"/>
            <a:ext cx="9121013" cy="1446550"/>
          </a:xfrm>
          <a:prstGeom prst="rect">
            <a:avLst/>
          </a:prstGeom>
          <a:noFill/>
        </p:spPr>
        <p:txBody>
          <a:bodyPr wrap="square" rtlCol="0">
            <a:spAutoFit/>
          </a:bodyPr>
          <a:lstStyle/>
          <a:p>
            <a:pPr algn="ctr"/>
            <a:r>
              <a:rPr lang="de-DE" sz="8800" b="1" dirty="0">
                <a:solidFill>
                  <a:schemeClr val="accent2">
                    <a:lumMod val="75000"/>
                  </a:schemeClr>
                </a:solidFill>
                <a:latin typeface="Kristen ITC" panose="03050502040202030202" pitchFamily="66" charset="0"/>
              </a:rPr>
              <a:t>Sind Sie bereit?</a:t>
            </a:r>
          </a:p>
        </p:txBody>
      </p:sp>
    </p:spTree>
    <p:extLst>
      <p:ext uri="{BB962C8B-B14F-4D97-AF65-F5344CB8AC3E}">
        <p14:creationId xmlns:p14="http://schemas.microsoft.com/office/powerpoint/2010/main" val="35918939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051" descr="Men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76463"/>
            <a:ext cx="110744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eaLnBrk="1" hangingPunct="1">
              <a:defRPr/>
            </a:pPr>
            <a:r>
              <a:rPr lang="de-DE" sz="5333" b="1" dirty="0">
                <a:effectLst>
                  <a:outerShdw blurRad="38100" dist="38100" dir="2700000" algn="tl">
                    <a:srgbClr val="000000">
                      <a:alpha val="43137"/>
                    </a:srgbClr>
                  </a:outerShdw>
                </a:effectLst>
              </a:rPr>
              <a:t>Das Neue ist nicht aufzuhalten</a:t>
            </a:r>
          </a:p>
        </p:txBody>
      </p:sp>
      <p:sp>
        <p:nvSpPr>
          <p:cNvPr id="4" name="Titel 1"/>
          <p:cNvSpPr txBox="1">
            <a:spLocks/>
          </p:cNvSpPr>
          <p:nvPr/>
        </p:nvSpPr>
        <p:spPr>
          <a:xfrm>
            <a:off x="624417" y="5094288"/>
            <a:ext cx="109728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de-DE" sz="5867" b="1" dirty="0">
                <a:effectLst>
                  <a:outerShdw blurRad="38100" dist="38100" dir="2700000" algn="tl">
                    <a:srgbClr val="000000">
                      <a:alpha val="43137"/>
                    </a:srgbClr>
                  </a:outerShdw>
                </a:effectLst>
              </a:rPr>
              <a:t>…man kann es nur hinauszögern</a:t>
            </a:r>
          </a:p>
        </p:txBody>
      </p:sp>
    </p:spTree>
    <p:extLst>
      <p:ext uri="{BB962C8B-B14F-4D97-AF65-F5344CB8AC3E}">
        <p14:creationId xmlns:p14="http://schemas.microsoft.com/office/powerpoint/2010/main" val="413400336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Im Haus, Tagung, Konferenzsaal, Tagungszentrum enthält.&#10;&#10;Automatisch generierte Beschreibung">
            <a:extLst>
              <a:ext uri="{FF2B5EF4-FFF2-40B4-BE49-F238E27FC236}">
                <a16:creationId xmlns:a16="http://schemas.microsoft.com/office/drawing/2014/main" id="{F6228C4B-B021-4176-854C-5D3463E70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19" y="287813"/>
            <a:ext cx="11223699" cy="6290407"/>
          </a:xfrm>
          <a:prstGeom prst="rect">
            <a:avLst/>
          </a:prstGeom>
        </p:spPr>
      </p:pic>
      <p:pic>
        <p:nvPicPr>
          <p:cNvPr id="4" name="Grafik 3">
            <a:extLst>
              <a:ext uri="{FF2B5EF4-FFF2-40B4-BE49-F238E27FC236}">
                <a16:creationId xmlns:a16="http://schemas.microsoft.com/office/drawing/2014/main" id="{CC386371-3ED3-4897-8C07-EAAD70DDC3E0}"/>
              </a:ext>
            </a:extLst>
          </p:cNvPr>
          <p:cNvPicPr>
            <a:picLocks noChangeAspect="1"/>
          </p:cNvPicPr>
          <p:nvPr/>
        </p:nvPicPr>
        <p:blipFill rotWithShape="1">
          <a:blip r:embed="rId4"/>
          <a:srcRect l="3101" t="21095" r="3169" b="24975"/>
          <a:stretch/>
        </p:blipFill>
        <p:spPr>
          <a:xfrm>
            <a:off x="3766782" y="1528549"/>
            <a:ext cx="5172502" cy="2006221"/>
          </a:xfrm>
          <a:prstGeom prst="rect">
            <a:avLst/>
          </a:prstGeom>
        </p:spPr>
      </p:pic>
    </p:spTree>
    <p:extLst>
      <p:ext uri="{BB962C8B-B14F-4D97-AF65-F5344CB8AC3E}">
        <p14:creationId xmlns:p14="http://schemas.microsoft.com/office/powerpoint/2010/main" val="3621070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5077" y="1508789"/>
            <a:ext cx="3805850" cy="830997"/>
          </a:xfrm>
          <a:prstGeom prst="rect">
            <a:avLst/>
          </a:prstGeom>
          <a:noFill/>
        </p:spPr>
        <p:txBody>
          <a:bodyPr wrap="none" rtlCol="0">
            <a:spAutoFit/>
          </a:bodyPr>
          <a:lstStyle/>
          <a:p>
            <a:r>
              <a:rPr lang="de-DE" sz="4800" b="1" i="1" dirty="0">
                <a:latin typeface="Comic Sans MS" pitchFamily="66" charset="0"/>
              </a:rPr>
              <a:t>Vielen Dank!</a:t>
            </a:r>
          </a:p>
        </p:txBody>
      </p:sp>
      <p:sp>
        <p:nvSpPr>
          <p:cNvPr id="15" name="Textfeld 14"/>
          <p:cNvSpPr txBox="1"/>
          <p:nvPr/>
        </p:nvSpPr>
        <p:spPr>
          <a:xfrm>
            <a:off x="3506955" y="3044959"/>
            <a:ext cx="5123518" cy="3375604"/>
          </a:xfrm>
          <a:prstGeom prst="rect">
            <a:avLst/>
          </a:prstGeom>
          <a:noFill/>
        </p:spPr>
        <p:txBody>
          <a:bodyPr wrap="none" rtlCol="0">
            <a:spAutoFit/>
          </a:bodyPr>
          <a:lstStyle/>
          <a:p>
            <a:r>
              <a:rPr lang="de-DE" sz="4267" i="1" dirty="0" err="1">
                <a:latin typeface="Comic Sans MS" pitchFamily="66" charset="0"/>
              </a:rPr>
              <a:t>Slides</a:t>
            </a:r>
            <a:r>
              <a:rPr lang="de-DE" sz="4267" i="1" dirty="0">
                <a:latin typeface="Comic Sans MS" pitchFamily="66" charset="0"/>
              </a:rPr>
              <a:t>: www.cole.de</a:t>
            </a:r>
          </a:p>
          <a:p>
            <a:r>
              <a:rPr lang="de-DE" sz="4267" i="1" dirty="0">
                <a:latin typeface="Comic Sans MS" pitchFamily="66" charset="0"/>
              </a:rPr>
              <a:t>Mail: </a:t>
            </a:r>
            <a:r>
              <a:rPr lang="de-DE" sz="4267" i="1" dirty="0">
                <a:latin typeface="Comic Sans MS" pitchFamily="66" charset="0"/>
                <a:hlinkClick r:id="rId3"/>
              </a:rPr>
              <a:t>tim@cole.de</a:t>
            </a:r>
            <a:endParaRPr lang="de-DE" sz="4267" i="1" dirty="0">
              <a:latin typeface="Comic Sans MS" pitchFamily="66" charset="0"/>
            </a:endParaRPr>
          </a:p>
          <a:p>
            <a:r>
              <a:rPr lang="de-DE" sz="4267" i="1" dirty="0">
                <a:latin typeface="Comic Sans MS" pitchFamily="66" charset="0"/>
              </a:rPr>
              <a:t>      tc1066</a:t>
            </a:r>
          </a:p>
          <a:p>
            <a:r>
              <a:rPr lang="de-DE" sz="4267" i="1" dirty="0">
                <a:latin typeface="Comic Sans MS" pitchFamily="66" charset="0"/>
              </a:rPr>
              <a:t>      @TCole1066</a:t>
            </a:r>
          </a:p>
          <a:p>
            <a:r>
              <a:rPr lang="de-DE" sz="4267" i="1" dirty="0">
                <a:latin typeface="Comic Sans MS" pitchFamily="66" charset="0"/>
              </a:rPr>
              <a:t>      </a:t>
            </a:r>
            <a:r>
              <a:rPr lang="de-DE" sz="4267" i="1" dirty="0" err="1">
                <a:latin typeface="Comic Sans MS" pitchFamily="66" charset="0"/>
              </a:rPr>
              <a:t>SuperTimCole</a:t>
            </a:r>
            <a:endParaRPr lang="de-DE" sz="4267" i="1" dirty="0">
              <a:latin typeface="Comic Sans MS" pitchFamily="66" charset="0"/>
            </a:endParaRPr>
          </a:p>
        </p:txBody>
      </p:sp>
      <p:pic>
        <p:nvPicPr>
          <p:cNvPr id="16" name="Picture 14" descr="https://www.facebook.com/images/fb_icon_325x3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797" y="4419694"/>
            <a:ext cx="562801" cy="562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1797" y="5086908"/>
            <a:ext cx="559097" cy="4543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www.greatplacetowork.de/storage/YouTub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1448" y="5731131"/>
            <a:ext cx="573147" cy="69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72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Grafik 4" descr="Ein Bild, das Stacheldraht, Maschendrahtzaun, draußen, Zaun enthält.&#10;&#10;Automatisch generierte Beschreibung">
            <a:extLst>
              <a:ext uri="{FF2B5EF4-FFF2-40B4-BE49-F238E27FC236}">
                <a16:creationId xmlns:a16="http://schemas.microsoft.com/office/drawing/2014/main" id="{1FA6FD26-5996-4099-9F90-7D4622863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770" y="1267515"/>
            <a:ext cx="5771388" cy="4322970"/>
          </a:xfrm>
          <a:prstGeom prst="rect">
            <a:avLst/>
          </a:prstGeom>
        </p:spPr>
      </p:pic>
    </p:spTree>
    <p:extLst>
      <p:ext uri="{BB962C8B-B14F-4D97-AF65-F5344CB8AC3E}">
        <p14:creationId xmlns:p14="http://schemas.microsoft.com/office/powerpoint/2010/main" val="165242496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96D49C-ACBD-4F84-9B6D-BA4888D654A7}"/>
              </a:ext>
            </a:extLst>
          </p:cNvPr>
          <p:cNvPicPr>
            <a:picLocks noChangeAspect="1"/>
          </p:cNvPicPr>
          <p:nvPr/>
        </p:nvPicPr>
        <p:blipFill rotWithShape="1">
          <a:blip r:embed="rId3">
            <a:extLst>
              <a:ext uri="{28A0092B-C50C-407E-A947-70E740481C1C}">
                <a14:useLocalDpi xmlns:a14="http://schemas.microsoft.com/office/drawing/2010/main" val="0"/>
              </a:ext>
            </a:extLst>
          </a:blip>
          <a:srcRect b="3578"/>
          <a:stretch/>
        </p:blipFill>
        <p:spPr>
          <a:xfrm>
            <a:off x="3048000" y="1347787"/>
            <a:ext cx="6096000" cy="4013485"/>
          </a:xfrm>
          <a:prstGeom prst="rect">
            <a:avLst/>
          </a:prstGeom>
        </p:spPr>
      </p:pic>
      <p:sp>
        <p:nvSpPr>
          <p:cNvPr id="4" name="Rechteck 3">
            <a:extLst>
              <a:ext uri="{FF2B5EF4-FFF2-40B4-BE49-F238E27FC236}">
                <a16:creationId xmlns:a16="http://schemas.microsoft.com/office/drawing/2014/main" id="{76195462-44AE-4BDC-BD3D-06D9081B11BB}"/>
              </a:ext>
            </a:extLst>
          </p:cNvPr>
          <p:cNvSpPr/>
          <p:nvPr/>
        </p:nvSpPr>
        <p:spPr>
          <a:xfrm>
            <a:off x="3469768" y="5510212"/>
            <a:ext cx="5252464" cy="369332"/>
          </a:xfrm>
          <a:prstGeom prst="rect">
            <a:avLst/>
          </a:prstGeom>
        </p:spPr>
        <p:txBody>
          <a:bodyPr wrap="none">
            <a:spAutoFit/>
          </a:bodyPr>
          <a:lstStyle/>
          <a:p>
            <a:r>
              <a:rPr lang="en-US" dirty="0"/>
              <a:t>May 10, 1869, at </a:t>
            </a:r>
            <a:r>
              <a:rPr lang="en-US" b="1" dirty="0"/>
              <a:t>Promontory</a:t>
            </a:r>
            <a:r>
              <a:rPr lang="en-US" dirty="0"/>
              <a:t> Summit, Utah Territory. </a:t>
            </a:r>
            <a:endParaRPr lang="de-DE" dirty="0"/>
          </a:p>
        </p:txBody>
      </p:sp>
    </p:spTree>
    <p:extLst>
      <p:ext uri="{BB962C8B-B14F-4D97-AF65-F5344CB8AC3E}">
        <p14:creationId xmlns:p14="http://schemas.microsoft.com/office/powerpoint/2010/main" val="127585824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1C63CBB-7D49-46CA-8330-5D2D96A9F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 y="0"/>
            <a:ext cx="12184264" cy="6858000"/>
          </a:xfrm>
          <a:prstGeom prst="rect">
            <a:avLst/>
          </a:prstGeom>
        </p:spPr>
      </p:pic>
    </p:spTree>
    <p:extLst>
      <p:ext uri="{BB962C8B-B14F-4D97-AF65-F5344CB8AC3E}">
        <p14:creationId xmlns:p14="http://schemas.microsoft.com/office/powerpoint/2010/main" val="251401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27C85D-5A97-4673-A920-248CB802BE05}"/>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2493264" y="426720"/>
            <a:ext cx="7205472" cy="3002280"/>
          </a:xfrm>
          <a:prstGeom prst="rect">
            <a:avLst/>
          </a:prstGeom>
        </p:spPr>
      </p:pic>
      <p:grpSp>
        <p:nvGrpSpPr>
          <p:cNvPr id="20" name="Gruppieren 19">
            <a:extLst>
              <a:ext uri="{FF2B5EF4-FFF2-40B4-BE49-F238E27FC236}">
                <a16:creationId xmlns:a16="http://schemas.microsoft.com/office/drawing/2014/main" id="{E901B8FD-8E39-4355-98FE-8F798BF24A61}"/>
              </a:ext>
            </a:extLst>
          </p:cNvPr>
          <p:cNvGrpSpPr/>
          <p:nvPr/>
        </p:nvGrpSpPr>
        <p:grpSpPr>
          <a:xfrm>
            <a:off x="2493264" y="3420979"/>
            <a:ext cx="7064422" cy="3010301"/>
            <a:chOff x="2493264" y="3420979"/>
            <a:chExt cx="7064422" cy="3010301"/>
          </a:xfrm>
        </p:grpSpPr>
        <p:pic>
          <p:nvPicPr>
            <p:cNvPr id="4" name="Grafik 3">
              <a:extLst>
                <a:ext uri="{FF2B5EF4-FFF2-40B4-BE49-F238E27FC236}">
                  <a16:creationId xmlns:a16="http://schemas.microsoft.com/office/drawing/2014/main" id="{FBFF8BD1-6B6C-4A92-AC42-8BF961062E6D}"/>
                </a:ext>
              </a:extLst>
            </p:cNvPr>
            <p:cNvPicPr>
              <a:picLocks noChangeAspect="1"/>
            </p:cNvPicPr>
            <p:nvPr/>
          </p:nvPicPr>
          <p:blipFill rotWithShape="1">
            <a:blip r:embed="rId3">
              <a:extLst>
                <a:ext uri="{28A0092B-C50C-407E-A947-70E740481C1C}">
                  <a14:useLocalDpi xmlns:a14="http://schemas.microsoft.com/office/drawing/2010/main" val="0"/>
                </a:ext>
              </a:extLst>
            </a:blip>
            <a:srcRect t="49867" r="25932"/>
            <a:stretch/>
          </p:blipFill>
          <p:spPr>
            <a:xfrm>
              <a:off x="2493264" y="3420979"/>
              <a:ext cx="5336943" cy="3010301"/>
            </a:xfrm>
            <a:prstGeom prst="rect">
              <a:avLst/>
            </a:prstGeom>
          </p:spPr>
        </p:pic>
        <p:pic>
          <p:nvPicPr>
            <p:cNvPr id="5" name="Grafik 4" descr="Ein Bild, das Entwurf, Menschliches Gesicht, Mann, Porträt enthält.&#10;&#10;Automatisch generierte Beschreibung">
              <a:extLst>
                <a:ext uri="{FF2B5EF4-FFF2-40B4-BE49-F238E27FC236}">
                  <a16:creationId xmlns:a16="http://schemas.microsoft.com/office/drawing/2014/main" id="{030854D7-45E9-40A9-81ED-18C47E3EC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207" y="3539224"/>
              <a:ext cx="1627692" cy="2209818"/>
            </a:xfrm>
            <a:prstGeom prst="rect">
              <a:avLst/>
            </a:prstGeom>
          </p:spPr>
        </p:pic>
        <p:cxnSp>
          <p:nvCxnSpPr>
            <p:cNvPr id="7" name="Gerader Verbinder 6">
              <a:extLst>
                <a:ext uri="{FF2B5EF4-FFF2-40B4-BE49-F238E27FC236}">
                  <a16:creationId xmlns:a16="http://schemas.microsoft.com/office/drawing/2014/main" id="{7DA071C8-F36F-401C-A3FC-311286D3D996}"/>
                </a:ext>
              </a:extLst>
            </p:cNvPr>
            <p:cNvCxnSpPr>
              <a:cxnSpLocks/>
            </p:cNvCxnSpPr>
            <p:nvPr/>
          </p:nvCxnSpPr>
          <p:spPr>
            <a:xfrm>
              <a:off x="7830207" y="6401187"/>
              <a:ext cx="17236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C83F01E-A2EB-48EF-8EDA-1D4C813B5095}"/>
                </a:ext>
              </a:extLst>
            </p:cNvPr>
            <p:cNvCxnSpPr>
              <a:cxnSpLocks/>
            </p:cNvCxnSpPr>
            <p:nvPr/>
          </p:nvCxnSpPr>
          <p:spPr>
            <a:xfrm>
              <a:off x="7830207" y="3487193"/>
              <a:ext cx="17236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FE37BBE9-99ED-4F01-83F3-C4F31A3B6273}"/>
                </a:ext>
              </a:extLst>
            </p:cNvPr>
            <p:cNvCxnSpPr>
              <a:cxnSpLocks/>
            </p:cNvCxnSpPr>
            <p:nvPr/>
          </p:nvCxnSpPr>
          <p:spPr>
            <a:xfrm flipV="1">
              <a:off x="9553903" y="3478189"/>
              <a:ext cx="3783" cy="29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F3831203-E34D-44BF-B40D-52D7EB224396}"/>
                </a:ext>
              </a:extLst>
            </p:cNvPr>
            <p:cNvSpPr txBox="1"/>
            <p:nvPr/>
          </p:nvSpPr>
          <p:spPr>
            <a:xfrm flipH="1">
              <a:off x="7929994" y="5767646"/>
              <a:ext cx="1423413" cy="276999"/>
            </a:xfrm>
            <a:prstGeom prst="rect">
              <a:avLst/>
            </a:prstGeom>
            <a:noFill/>
          </p:spPr>
          <p:txBody>
            <a:bodyPr wrap="square" rtlCol="0">
              <a:spAutoFit/>
            </a:bodyPr>
            <a:lstStyle/>
            <a:p>
              <a:pPr algn="ctr"/>
              <a:r>
                <a:rPr lang="de-DE" sz="1200" b="1" dirty="0"/>
                <a:t>Elon Musk</a:t>
              </a:r>
            </a:p>
          </p:txBody>
        </p:sp>
      </p:grpSp>
      <p:sp>
        <p:nvSpPr>
          <p:cNvPr id="2" name="Rechteck 1">
            <a:extLst>
              <a:ext uri="{FF2B5EF4-FFF2-40B4-BE49-F238E27FC236}">
                <a16:creationId xmlns:a16="http://schemas.microsoft.com/office/drawing/2014/main" id="{1DB55527-0B31-4FF0-9140-F9111E5B37DC}"/>
              </a:ext>
            </a:extLst>
          </p:cNvPr>
          <p:cNvSpPr/>
          <p:nvPr/>
        </p:nvSpPr>
        <p:spPr>
          <a:xfrm>
            <a:off x="2173184" y="3429000"/>
            <a:ext cx="7742712" cy="32330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95240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27C85D-5A97-4673-A920-248CB802BE05}"/>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2493264" y="426720"/>
            <a:ext cx="7205472" cy="3002280"/>
          </a:xfrm>
          <a:prstGeom prst="rect">
            <a:avLst/>
          </a:prstGeom>
        </p:spPr>
      </p:pic>
      <p:grpSp>
        <p:nvGrpSpPr>
          <p:cNvPr id="20" name="Gruppieren 19">
            <a:extLst>
              <a:ext uri="{FF2B5EF4-FFF2-40B4-BE49-F238E27FC236}">
                <a16:creationId xmlns:a16="http://schemas.microsoft.com/office/drawing/2014/main" id="{E901B8FD-8E39-4355-98FE-8F798BF24A61}"/>
              </a:ext>
            </a:extLst>
          </p:cNvPr>
          <p:cNvGrpSpPr/>
          <p:nvPr/>
        </p:nvGrpSpPr>
        <p:grpSpPr>
          <a:xfrm>
            <a:off x="2493264" y="3420979"/>
            <a:ext cx="7064422" cy="3010301"/>
            <a:chOff x="2493264" y="3420979"/>
            <a:chExt cx="7064422" cy="3010301"/>
          </a:xfrm>
        </p:grpSpPr>
        <p:pic>
          <p:nvPicPr>
            <p:cNvPr id="4" name="Grafik 3">
              <a:extLst>
                <a:ext uri="{FF2B5EF4-FFF2-40B4-BE49-F238E27FC236}">
                  <a16:creationId xmlns:a16="http://schemas.microsoft.com/office/drawing/2014/main" id="{FBFF8BD1-6B6C-4A92-AC42-8BF961062E6D}"/>
                </a:ext>
              </a:extLst>
            </p:cNvPr>
            <p:cNvPicPr>
              <a:picLocks noChangeAspect="1"/>
            </p:cNvPicPr>
            <p:nvPr/>
          </p:nvPicPr>
          <p:blipFill rotWithShape="1">
            <a:blip r:embed="rId3">
              <a:extLst>
                <a:ext uri="{28A0092B-C50C-407E-A947-70E740481C1C}">
                  <a14:useLocalDpi xmlns:a14="http://schemas.microsoft.com/office/drawing/2010/main" val="0"/>
                </a:ext>
              </a:extLst>
            </a:blip>
            <a:srcRect t="49867" r="25932"/>
            <a:stretch/>
          </p:blipFill>
          <p:spPr>
            <a:xfrm>
              <a:off x="2493264" y="3420979"/>
              <a:ext cx="5336943" cy="3010301"/>
            </a:xfrm>
            <a:prstGeom prst="rect">
              <a:avLst/>
            </a:prstGeom>
          </p:spPr>
        </p:pic>
        <p:pic>
          <p:nvPicPr>
            <p:cNvPr id="5" name="Grafik 4" descr="Ein Bild, das Entwurf, Menschliches Gesicht, Mann, Porträt enthält.&#10;&#10;Automatisch generierte Beschreibung">
              <a:extLst>
                <a:ext uri="{FF2B5EF4-FFF2-40B4-BE49-F238E27FC236}">
                  <a16:creationId xmlns:a16="http://schemas.microsoft.com/office/drawing/2014/main" id="{030854D7-45E9-40A9-81ED-18C47E3EC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207" y="3539224"/>
              <a:ext cx="1627692" cy="2209818"/>
            </a:xfrm>
            <a:prstGeom prst="rect">
              <a:avLst/>
            </a:prstGeom>
          </p:spPr>
        </p:pic>
        <p:cxnSp>
          <p:nvCxnSpPr>
            <p:cNvPr id="7" name="Gerader Verbinder 6">
              <a:extLst>
                <a:ext uri="{FF2B5EF4-FFF2-40B4-BE49-F238E27FC236}">
                  <a16:creationId xmlns:a16="http://schemas.microsoft.com/office/drawing/2014/main" id="{7DA071C8-F36F-401C-A3FC-311286D3D996}"/>
                </a:ext>
              </a:extLst>
            </p:cNvPr>
            <p:cNvCxnSpPr>
              <a:cxnSpLocks/>
            </p:cNvCxnSpPr>
            <p:nvPr/>
          </p:nvCxnSpPr>
          <p:spPr>
            <a:xfrm>
              <a:off x="7830207" y="6401187"/>
              <a:ext cx="17236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C83F01E-A2EB-48EF-8EDA-1D4C813B5095}"/>
                </a:ext>
              </a:extLst>
            </p:cNvPr>
            <p:cNvCxnSpPr>
              <a:cxnSpLocks/>
            </p:cNvCxnSpPr>
            <p:nvPr/>
          </p:nvCxnSpPr>
          <p:spPr>
            <a:xfrm>
              <a:off x="7830207" y="3487193"/>
              <a:ext cx="17236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FE37BBE9-99ED-4F01-83F3-C4F31A3B6273}"/>
                </a:ext>
              </a:extLst>
            </p:cNvPr>
            <p:cNvCxnSpPr>
              <a:cxnSpLocks/>
            </p:cNvCxnSpPr>
            <p:nvPr/>
          </p:nvCxnSpPr>
          <p:spPr>
            <a:xfrm flipV="1">
              <a:off x="9553903" y="3478189"/>
              <a:ext cx="3783" cy="29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F3831203-E34D-44BF-B40D-52D7EB224396}"/>
                </a:ext>
              </a:extLst>
            </p:cNvPr>
            <p:cNvSpPr txBox="1"/>
            <p:nvPr/>
          </p:nvSpPr>
          <p:spPr>
            <a:xfrm flipH="1">
              <a:off x="7929994" y="5767646"/>
              <a:ext cx="1423413" cy="276999"/>
            </a:xfrm>
            <a:prstGeom prst="rect">
              <a:avLst/>
            </a:prstGeom>
            <a:noFill/>
          </p:spPr>
          <p:txBody>
            <a:bodyPr wrap="square" rtlCol="0">
              <a:spAutoFit/>
            </a:bodyPr>
            <a:lstStyle/>
            <a:p>
              <a:pPr algn="ctr"/>
              <a:r>
                <a:rPr lang="de-DE" sz="1200" b="1" dirty="0"/>
                <a:t>Elon Musk</a:t>
              </a:r>
            </a:p>
          </p:txBody>
        </p:sp>
      </p:grpSp>
    </p:spTree>
    <p:extLst>
      <p:ext uri="{BB962C8B-B14F-4D97-AF65-F5344CB8AC3E}">
        <p14:creationId xmlns:p14="http://schemas.microsoft.com/office/powerpoint/2010/main" val="81870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5705C74-331C-4736-9F1A-EFCA8DF3DAE0}"/>
              </a:ext>
            </a:extLst>
          </p:cNvPr>
          <p:cNvSpPr>
            <a:spLocks noGrp="1"/>
          </p:cNvSpPr>
          <p:nvPr>
            <p:ph type="title" idx="4294967295"/>
          </p:nvPr>
        </p:nvSpPr>
        <p:spPr>
          <a:xfrm>
            <a:off x="556532" y="643467"/>
            <a:ext cx="11210925" cy="744836"/>
          </a:xfrm>
        </p:spPr>
        <p:txBody>
          <a:bodyPr vert="horz" lIns="91440" tIns="45720" rIns="91440" bIns="45720" rtlCol="0" anchor="ctr">
            <a:normAutofit/>
          </a:bodyPr>
          <a:lstStyle/>
          <a:p>
            <a:pPr algn="ctr"/>
            <a:endParaRPr lang="en-US" sz="3200" kern="1200">
              <a:solidFill>
                <a:schemeClr val="bg1"/>
              </a:solidFill>
              <a:latin typeface="+mj-lt"/>
              <a:ea typeface="+mj-ea"/>
              <a:cs typeface="+mj-cs"/>
            </a:endParaRPr>
          </a:p>
        </p:txBody>
      </p:sp>
      <p:pic>
        <p:nvPicPr>
          <p:cNvPr id="5" name="Grafik 4" descr="Ein Bild, das Text, Mann, Menschliches Gesicht, Screenshot enthält.&#10;&#10;Automatisch generierte Beschreibung">
            <a:extLst>
              <a:ext uri="{FF2B5EF4-FFF2-40B4-BE49-F238E27FC236}">
                <a16:creationId xmlns:a16="http://schemas.microsoft.com/office/drawing/2014/main" id="{A05B020B-20FC-4F2B-8B03-C0177B48A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320" y="1675227"/>
            <a:ext cx="9349359" cy="4394199"/>
          </a:xfrm>
          <a:prstGeom prst="rect">
            <a:avLst/>
          </a:prstGeom>
        </p:spPr>
      </p:pic>
    </p:spTree>
    <p:extLst>
      <p:ext uri="{BB962C8B-B14F-4D97-AF65-F5344CB8AC3E}">
        <p14:creationId xmlns:p14="http://schemas.microsoft.com/office/powerpoint/2010/main" val="3973848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5705C74-331C-4736-9F1A-EFCA8DF3DAE0}"/>
              </a:ext>
            </a:extLst>
          </p:cNvPr>
          <p:cNvSpPr>
            <a:spLocks noGrp="1"/>
          </p:cNvSpPr>
          <p:nvPr>
            <p:ph type="title" idx="4294967295"/>
          </p:nvPr>
        </p:nvSpPr>
        <p:spPr>
          <a:xfrm>
            <a:off x="556532" y="643467"/>
            <a:ext cx="11210925" cy="744836"/>
          </a:xfrm>
        </p:spPr>
        <p:txBody>
          <a:bodyPr vert="horz" lIns="91440" tIns="45720" rIns="91440" bIns="45720" rtlCol="0" anchor="ctr">
            <a:normAutofit/>
          </a:bodyPr>
          <a:lstStyle/>
          <a:p>
            <a:pPr algn="ctr"/>
            <a:endParaRPr lang="en-US" sz="3200" kern="1200">
              <a:solidFill>
                <a:schemeClr val="bg1"/>
              </a:solidFill>
              <a:latin typeface="+mj-lt"/>
              <a:ea typeface="+mj-ea"/>
              <a:cs typeface="+mj-cs"/>
            </a:endParaRPr>
          </a:p>
        </p:txBody>
      </p:sp>
      <p:pic>
        <p:nvPicPr>
          <p:cNvPr id="4" name="Grafik 3" descr="Ein Bild, das Text, Schrift, Grafiken, Logo enthält.&#10;&#10;Automatisch generierte Beschreibung">
            <a:extLst>
              <a:ext uri="{FF2B5EF4-FFF2-40B4-BE49-F238E27FC236}">
                <a16:creationId xmlns:a16="http://schemas.microsoft.com/office/drawing/2014/main" id="{E0BA73EE-4A40-4913-B4CE-A9A555FE3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83" y="1287379"/>
            <a:ext cx="8094157" cy="2670451"/>
          </a:xfrm>
          <a:prstGeom prst="rect">
            <a:avLst/>
          </a:prstGeom>
        </p:spPr>
      </p:pic>
      <p:pic>
        <p:nvPicPr>
          <p:cNvPr id="8" name="Grafik 7" descr="Ein Bild, das Logo, Grafiken, Schrift, Text enthält.&#10;&#10;Automatisch generierte Beschreibung">
            <a:extLst>
              <a:ext uri="{FF2B5EF4-FFF2-40B4-BE49-F238E27FC236}">
                <a16:creationId xmlns:a16="http://schemas.microsoft.com/office/drawing/2014/main" id="{D4E1AF8C-CD6E-43A3-8391-45C92F0D5366}"/>
              </a:ext>
            </a:extLst>
          </p:cNvPr>
          <p:cNvPicPr>
            <a:picLocks noChangeAspect="1"/>
          </p:cNvPicPr>
          <p:nvPr/>
        </p:nvPicPr>
        <p:blipFill rotWithShape="1">
          <a:blip r:embed="rId4">
            <a:extLst>
              <a:ext uri="{28A0092B-C50C-407E-A947-70E740481C1C}">
                <a14:useLocalDpi xmlns:a14="http://schemas.microsoft.com/office/drawing/2010/main" val="0"/>
              </a:ext>
            </a:extLst>
          </a:blip>
          <a:srcRect b="13804"/>
          <a:stretch/>
        </p:blipFill>
        <p:spPr>
          <a:xfrm>
            <a:off x="6320088" y="3705726"/>
            <a:ext cx="5326597" cy="2670451"/>
          </a:xfrm>
          <a:prstGeom prst="rect">
            <a:avLst/>
          </a:prstGeom>
        </p:spPr>
      </p:pic>
    </p:spTree>
    <p:extLst>
      <p:ext uri="{BB962C8B-B14F-4D97-AF65-F5344CB8AC3E}">
        <p14:creationId xmlns:p14="http://schemas.microsoft.com/office/powerpoint/2010/main" val="1961852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C2F772-DE9E-4DF2-8085-B7B1D1089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70" y="847165"/>
            <a:ext cx="10552459" cy="5163670"/>
          </a:xfrm>
          <a:prstGeom prst="rect">
            <a:avLst/>
          </a:prstGeom>
        </p:spPr>
      </p:pic>
    </p:spTree>
    <p:extLst>
      <p:ext uri="{BB962C8B-B14F-4D97-AF65-F5344CB8AC3E}">
        <p14:creationId xmlns:p14="http://schemas.microsoft.com/office/powerpoint/2010/main" val="3653526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DCFFCF4-C5B1-46F2-B57B-7C2E4F677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86" y="150348"/>
            <a:ext cx="11657428" cy="6557303"/>
          </a:xfrm>
          <a:prstGeom prst="rect">
            <a:avLst/>
          </a:prstGeom>
        </p:spPr>
      </p:pic>
      <p:sp>
        <p:nvSpPr>
          <p:cNvPr id="3" name="Titel 2">
            <a:extLst>
              <a:ext uri="{FF2B5EF4-FFF2-40B4-BE49-F238E27FC236}">
                <a16:creationId xmlns:a16="http://schemas.microsoft.com/office/drawing/2014/main" id="{35705C74-331C-4736-9F1A-EFCA8DF3DAE0}"/>
              </a:ext>
            </a:extLst>
          </p:cNvPr>
          <p:cNvSpPr>
            <a:spLocks noGrp="1"/>
          </p:cNvSpPr>
          <p:nvPr>
            <p:ph type="title" idx="4294967295"/>
          </p:nvPr>
        </p:nvSpPr>
        <p:spPr/>
        <p:txBody>
          <a:bodyPr/>
          <a:lstStyle/>
          <a:p>
            <a:endParaRPr lang="de-AT" dirty="0"/>
          </a:p>
        </p:txBody>
      </p:sp>
    </p:spTree>
    <p:extLst>
      <p:ext uri="{BB962C8B-B14F-4D97-AF65-F5344CB8AC3E}">
        <p14:creationId xmlns:p14="http://schemas.microsoft.com/office/powerpoint/2010/main" val="354684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981" y="289602"/>
            <a:ext cx="5921747" cy="58873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feld 26">
            <a:extLst>
              <a:ext uri="{FF2B5EF4-FFF2-40B4-BE49-F238E27FC236}">
                <a16:creationId xmlns:a16="http://schemas.microsoft.com/office/drawing/2014/main" id="{0B430DAF-51F1-4D62-ACB3-FEF046ABB1C1}"/>
              </a:ext>
            </a:extLst>
          </p:cNvPr>
          <p:cNvSpPr txBox="1"/>
          <p:nvPr/>
        </p:nvSpPr>
        <p:spPr>
          <a:xfrm>
            <a:off x="3929073" y="6155249"/>
            <a:ext cx="803564" cy="369332"/>
          </a:xfrm>
          <a:prstGeom prst="rect">
            <a:avLst/>
          </a:prstGeom>
          <a:noFill/>
        </p:spPr>
        <p:txBody>
          <a:bodyPr wrap="square" rtlCol="0">
            <a:spAutoFit/>
          </a:bodyPr>
          <a:lstStyle/>
          <a:p>
            <a:pPr algn="ctr"/>
            <a:r>
              <a:rPr lang="de-DE" dirty="0"/>
              <a:t>1995</a:t>
            </a:r>
          </a:p>
        </p:txBody>
      </p:sp>
    </p:spTree>
    <p:extLst>
      <p:ext uri="{BB962C8B-B14F-4D97-AF65-F5344CB8AC3E}">
        <p14:creationId xmlns:p14="http://schemas.microsoft.com/office/powerpoint/2010/main" val="118401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E2CFA70-12B4-461B-97D8-879997965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383" y="0"/>
            <a:ext cx="5289233" cy="6858000"/>
          </a:xfrm>
          <a:prstGeom prst="rect">
            <a:avLst/>
          </a:prstGeom>
        </p:spPr>
      </p:pic>
    </p:spTree>
    <p:extLst>
      <p:ext uri="{BB962C8B-B14F-4D97-AF65-F5344CB8AC3E}">
        <p14:creationId xmlns:p14="http://schemas.microsoft.com/office/powerpoint/2010/main" val="4043906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21680F9-C24F-47A3-BF4B-2B711FB40FAA}"/>
              </a:ext>
            </a:extLst>
          </p:cNvPr>
          <p:cNvPicPr>
            <a:picLocks noChangeAspect="1"/>
          </p:cNvPicPr>
          <p:nvPr/>
        </p:nvPicPr>
        <p:blipFill>
          <a:blip r:embed="rId3"/>
          <a:stretch>
            <a:fillRect/>
          </a:stretch>
        </p:blipFill>
        <p:spPr>
          <a:xfrm>
            <a:off x="3205162" y="4762"/>
            <a:ext cx="5781675" cy="6848475"/>
          </a:xfrm>
          <a:prstGeom prst="rect">
            <a:avLst/>
          </a:prstGeom>
        </p:spPr>
      </p:pic>
    </p:spTree>
    <p:extLst>
      <p:ext uri="{BB962C8B-B14F-4D97-AF65-F5344CB8AC3E}">
        <p14:creationId xmlns:p14="http://schemas.microsoft.com/office/powerpoint/2010/main" val="2078484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A48E6B56-145B-4C89-BF70-C93350BD302A}"/>
              </a:ext>
            </a:extLst>
          </p:cNvPr>
          <p:cNvGrpSpPr/>
          <p:nvPr/>
        </p:nvGrpSpPr>
        <p:grpSpPr>
          <a:xfrm>
            <a:off x="1233714" y="-125872"/>
            <a:ext cx="9552407" cy="6983871"/>
            <a:chOff x="1233714" y="-125872"/>
            <a:chExt cx="9552407" cy="6983871"/>
          </a:xfrm>
        </p:grpSpPr>
        <p:pic>
          <p:nvPicPr>
            <p:cNvPr id="3" name="Grafik 2">
              <a:extLst>
                <a:ext uri="{FF2B5EF4-FFF2-40B4-BE49-F238E27FC236}">
                  <a16:creationId xmlns:a16="http://schemas.microsoft.com/office/drawing/2014/main" id="{E8C51B9F-8370-44D6-805E-7C31449D7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14" y="-125872"/>
              <a:ext cx="9552407" cy="6983871"/>
            </a:xfrm>
            <a:prstGeom prst="rect">
              <a:avLst/>
            </a:prstGeom>
          </p:spPr>
        </p:pic>
        <p:pic>
          <p:nvPicPr>
            <p:cNvPr id="6" name="Grafik 5">
              <a:extLst>
                <a:ext uri="{FF2B5EF4-FFF2-40B4-BE49-F238E27FC236}">
                  <a16:creationId xmlns:a16="http://schemas.microsoft.com/office/drawing/2014/main" id="{A0735680-5C2F-4B1A-BBB6-1BE86B83E233}"/>
                </a:ext>
              </a:extLst>
            </p:cNvPr>
            <p:cNvPicPr>
              <a:picLocks noChangeAspect="1"/>
            </p:cNvPicPr>
            <p:nvPr/>
          </p:nvPicPr>
          <p:blipFill rotWithShape="1">
            <a:blip r:embed="rId4">
              <a:extLst>
                <a:ext uri="{28A0092B-C50C-407E-A947-70E740481C1C}">
                  <a14:useLocalDpi xmlns:a14="http://schemas.microsoft.com/office/drawing/2010/main" val="0"/>
                </a:ext>
              </a:extLst>
            </a:blip>
            <a:srcRect b="27113"/>
            <a:stretch/>
          </p:blipFill>
          <p:spPr>
            <a:xfrm>
              <a:off x="9040679" y="2075543"/>
              <a:ext cx="1194807" cy="740228"/>
            </a:xfrm>
            <a:prstGeom prst="rect">
              <a:avLst/>
            </a:prstGeom>
            <a:solidFill>
              <a:schemeClr val="bg1"/>
            </a:solidFill>
          </p:spPr>
        </p:pic>
        <p:sp>
          <p:nvSpPr>
            <p:cNvPr id="9" name="Rechteck 8">
              <a:extLst>
                <a:ext uri="{FF2B5EF4-FFF2-40B4-BE49-F238E27FC236}">
                  <a16:creationId xmlns:a16="http://schemas.microsoft.com/office/drawing/2014/main" id="{1627F4BB-860E-4C33-9560-790DC567CC13}"/>
                </a:ext>
              </a:extLst>
            </p:cNvPr>
            <p:cNvSpPr/>
            <p:nvPr/>
          </p:nvSpPr>
          <p:spPr>
            <a:xfrm>
              <a:off x="8105415" y="2075543"/>
              <a:ext cx="906236" cy="827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a:extLst>
                <a:ext uri="{FF2B5EF4-FFF2-40B4-BE49-F238E27FC236}">
                  <a16:creationId xmlns:a16="http://schemas.microsoft.com/office/drawing/2014/main" id="{823F0D7F-1D24-4010-AB97-D433119C361B}"/>
                </a:ext>
              </a:extLst>
            </p:cNvPr>
            <p:cNvPicPr>
              <a:picLocks noChangeAspect="1"/>
            </p:cNvPicPr>
            <p:nvPr/>
          </p:nvPicPr>
          <p:blipFill rotWithShape="1">
            <a:blip r:embed="rId4">
              <a:extLst>
                <a:ext uri="{28A0092B-C50C-407E-A947-70E740481C1C}">
                  <a14:useLocalDpi xmlns:a14="http://schemas.microsoft.com/office/drawing/2010/main" val="0"/>
                </a:ext>
              </a:extLst>
            </a:blip>
            <a:srcRect t="79132"/>
            <a:stretch/>
          </p:blipFill>
          <p:spPr>
            <a:xfrm>
              <a:off x="7981232" y="2235202"/>
              <a:ext cx="1015906" cy="337290"/>
            </a:xfrm>
            <a:prstGeom prst="rect">
              <a:avLst/>
            </a:prstGeom>
            <a:solidFill>
              <a:schemeClr val="bg1"/>
            </a:solidFill>
          </p:spPr>
        </p:pic>
      </p:grpSp>
    </p:spTree>
    <p:extLst>
      <p:ext uri="{BB962C8B-B14F-4D97-AF65-F5344CB8AC3E}">
        <p14:creationId xmlns:p14="http://schemas.microsoft.com/office/powerpoint/2010/main" val="2593438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A48E6B56-145B-4C89-BF70-C93350BD302A}"/>
              </a:ext>
            </a:extLst>
          </p:cNvPr>
          <p:cNvGrpSpPr/>
          <p:nvPr/>
        </p:nvGrpSpPr>
        <p:grpSpPr>
          <a:xfrm>
            <a:off x="1233714" y="-125872"/>
            <a:ext cx="9552407" cy="6983871"/>
            <a:chOff x="1233714" y="-125872"/>
            <a:chExt cx="9552407" cy="6983871"/>
          </a:xfrm>
        </p:grpSpPr>
        <p:pic>
          <p:nvPicPr>
            <p:cNvPr id="3" name="Grafik 2">
              <a:extLst>
                <a:ext uri="{FF2B5EF4-FFF2-40B4-BE49-F238E27FC236}">
                  <a16:creationId xmlns:a16="http://schemas.microsoft.com/office/drawing/2014/main" id="{E8C51B9F-8370-44D6-805E-7C31449D7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14" y="-125872"/>
              <a:ext cx="9552407" cy="6983871"/>
            </a:xfrm>
            <a:prstGeom prst="rect">
              <a:avLst/>
            </a:prstGeom>
          </p:spPr>
        </p:pic>
        <p:pic>
          <p:nvPicPr>
            <p:cNvPr id="6" name="Grafik 5">
              <a:extLst>
                <a:ext uri="{FF2B5EF4-FFF2-40B4-BE49-F238E27FC236}">
                  <a16:creationId xmlns:a16="http://schemas.microsoft.com/office/drawing/2014/main" id="{A0735680-5C2F-4B1A-BBB6-1BE86B83E233}"/>
                </a:ext>
              </a:extLst>
            </p:cNvPr>
            <p:cNvPicPr>
              <a:picLocks noChangeAspect="1"/>
            </p:cNvPicPr>
            <p:nvPr/>
          </p:nvPicPr>
          <p:blipFill rotWithShape="1">
            <a:blip r:embed="rId4">
              <a:extLst>
                <a:ext uri="{28A0092B-C50C-407E-A947-70E740481C1C}">
                  <a14:useLocalDpi xmlns:a14="http://schemas.microsoft.com/office/drawing/2010/main" val="0"/>
                </a:ext>
              </a:extLst>
            </a:blip>
            <a:srcRect b="27113"/>
            <a:stretch/>
          </p:blipFill>
          <p:spPr>
            <a:xfrm>
              <a:off x="9040679" y="2075543"/>
              <a:ext cx="1194807" cy="740228"/>
            </a:xfrm>
            <a:prstGeom prst="rect">
              <a:avLst/>
            </a:prstGeom>
            <a:solidFill>
              <a:schemeClr val="bg1"/>
            </a:solidFill>
          </p:spPr>
        </p:pic>
        <p:sp>
          <p:nvSpPr>
            <p:cNvPr id="9" name="Rechteck 8">
              <a:extLst>
                <a:ext uri="{FF2B5EF4-FFF2-40B4-BE49-F238E27FC236}">
                  <a16:creationId xmlns:a16="http://schemas.microsoft.com/office/drawing/2014/main" id="{1627F4BB-860E-4C33-9560-790DC567CC13}"/>
                </a:ext>
              </a:extLst>
            </p:cNvPr>
            <p:cNvSpPr/>
            <p:nvPr/>
          </p:nvSpPr>
          <p:spPr>
            <a:xfrm>
              <a:off x="8105415" y="2075543"/>
              <a:ext cx="906236" cy="827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a:extLst>
                <a:ext uri="{FF2B5EF4-FFF2-40B4-BE49-F238E27FC236}">
                  <a16:creationId xmlns:a16="http://schemas.microsoft.com/office/drawing/2014/main" id="{823F0D7F-1D24-4010-AB97-D433119C361B}"/>
                </a:ext>
              </a:extLst>
            </p:cNvPr>
            <p:cNvPicPr>
              <a:picLocks noChangeAspect="1"/>
            </p:cNvPicPr>
            <p:nvPr/>
          </p:nvPicPr>
          <p:blipFill rotWithShape="1">
            <a:blip r:embed="rId4">
              <a:extLst>
                <a:ext uri="{28A0092B-C50C-407E-A947-70E740481C1C}">
                  <a14:useLocalDpi xmlns:a14="http://schemas.microsoft.com/office/drawing/2010/main" val="0"/>
                </a:ext>
              </a:extLst>
            </a:blip>
            <a:srcRect t="79132"/>
            <a:stretch/>
          </p:blipFill>
          <p:spPr>
            <a:xfrm>
              <a:off x="7981232" y="2235202"/>
              <a:ext cx="1015906" cy="337290"/>
            </a:xfrm>
            <a:prstGeom prst="rect">
              <a:avLst/>
            </a:prstGeom>
            <a:solidFill>
              <a:schemeClr val="bg1"/>
            </a:solidFill>
          </p:spPr>
        </p:pic>
      </p:grpSp>
    </p:spTree>
    <p:extLst>
      <p:ext uri="{BB962C8B-B14F-4D97-AF65-F5344CB8AC3E}">
        <p14:creationId xmlns:p14="http://schemas.microsoft.com/office/powerpoint/2010/main" val="4148973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CF31817-A48F-4607-90BB-2AB688E73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635000"/>
            <a:ext cx="5588000" cy="5588000"/>
          </a:xfrm>
          <a:prstGeom prst="rect">
            <a:avLst/>
          </a:prstGeom>
        </p:spPr>
      </p:pic>
    </p:spTree>
    <p:extLst>
      <p:ext uri="{BB962C8B-B14F-4D97-AF65-F5344CB8AC3E}">
        <p14:creationId xmlns:p14="http://schemas.microsoft.com/office/powerpoint/2010/main" val="388006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image/jpeg;base64,/9j/4AAQSkZJRgABAQAAAQABAAD/2wBDABQODxIPDRQSEBIXFRQYHjIhHhwcHj0sLiQySUBMS0dARkVQWnNiUFVtVkVGZIhlbXd7gYKBTmCNl4x9lnN+gXz/2wBDARUXFx4aHjshITt8U0ZTfHx8fHx8fHx8fHx8fHx8fHx8fHx8fHx8fHx8fHx8fHx8fHx8fHx8fHx8fHx8fHx8fHz/wAARCAEcAN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tBdXMuqX0H2mXAuSq/vD8o3EAAelWrh5baZYmvpnzE8pZScYQHI69cgis22aSPXdSljXcUncjI4JDkgH8q1tJgt7qGS7Cu0MzuyRyfwFhiQZH3lJ459PxrCVk22danKMIpFb7XIACbyT/AI9zc/LJnIz90c8ng59MGl891G43sh/0f7QdsmeOflXnk8H2GK0mXT0IVjDxH5ON+T5eR8vv/OkK2Mn7xkOfL8j50dcp/dwR+vWp5kL2k/L7kUPPky4N7L+7txcNh85U9l55+vSmm6Kozm9mISETttbJ2nsPm5Pr2HrWiYrIIW8tihi8ksFcgxjHy5/r1pqxWEgwsZYFBbEYYEp1C898d+tHMg9rPy+4ovcmPzN1/KRFCJmKNnIOAAMNyc9+nvRJLsM2+/nJgjWWQLIeQ3QLhue2SOPerr/2cQxdUbzIhEfmA3IBwOv6+1Ei2EkcxaIbJECSMGA+UdB14xkfpTuvMXtJ+X3FCYiFZzJf3X+jqrSbZWP3ugHzc9Rz096fNGbcz+ZqV0fICl9sjYO7GAMtz1HPTnrVmSGwkjm8yH5ZVCS4YDhAcAYPGNp6f3aLoad51wl3FsklVVlXqQBgrgDJH8PTg4HpT5vUXPLy+5EDyMn2jdqEpNvt3hTncW6bfm56jnpz1pZXeEzb76cmF1jbB6s2MAfN+ZOB9amYaddPJCIS5udolMfQbfu/TpjHt04NWJbG1laUyRA+cVLgDj5cBfw9ulTdLcr2s/L7ijMzRNKr6jMTE6xttJHzN0xz+p4qOTzFMzrqc2IZBEy/MSXOOnzDj3OBWlJYWsrytJECZ2VpOByV6fhx06US6fazLMHjH79hI+McsMY/D26c0KSE6k32MuSOWJnDanPmOZbfq/zOemPn6Y7nAokjnjL51KQlJRAcSSD5yOOrdPfpWnJp1pK0xeIN50iyuO24Zx+HXjpzTGtLOW4mhaH53YXDtwfmGOOnI56HI60+dE80vIoSRzAP9n1KeRkuPs7B5WX5/brx7nHemZvFGDfzE+f9n+WXq/fqBx7mtWTTrOTfviB8ycXDdDlwf1XrwfU0p060YsWiyWm+0HOD8+P1HXj3NLnQ+efkZfnXONn2m63ed9nDBgcydxyw496bHJdSbf8ATbvDSGFSVXlxnI4f26mtU6ZZs7sUyXn+0NnBy/pyOV5PB9TSPYWSRMzrwJvtJBIJLc+vUdevr1o54jc5mWsjymNEvLzdJIY0YtgFh1X7/B+vXtT4EkmnRPt15mZyiEsyqCOufnq55mmJLI205tpDcBtv8ZGW4I7cdeRntipba3snwYoyrwyfaSHH3HbPc8Ecfp1puVu4ueT7fcZUEizBPL1G/PmMUQnf8xHXHzH8uvPSnwEXDwLFql3meRo48lhkr1PJ6dPf2rVh0+0jSIwRqRBIZY8ENhj1z6+3cYFOi062hMXlRY8mVpY88/MeufX27jA5pc68w55+X3GLm6uIY5IdVkj+0Mwgyxxheu7GcdsdTzTdJe41IRRnVZRcSFuAxwoHryOTxwM9e1bUGmWkAtvLi/49WZ4s88t1z69sd+BU9nplnbSW4RMG3LmLODjd1z69sd6ftI7C5p3uZlrpl1ewm4tdZlkQEqQCwwR1H3qt6AXNnL50rznzThpDkgYHHPamRqmkavCr3B8mQeVBCo+aRnfLO3AA59O2Pxk0UbbeYf8ATU/yFaL4vIG+am291Y5y1L/8JFqAiID+c5QHpv38ZrobcXc1i41FFhum3cAAhVxxxyDj+lYFsoOtamWJVTcMpfONvzHnPt1rd0yMQWJQ3YuvnctNngHnI/n+eazqbsf2I/MrERlS0t032gkFXTC4wQOgxk8/oanjVZFAyyYVMNDKQDuz8x7E8VVvEkW2WVo1aSPcQ2Ppwe3Tt3yeh627dlK4O4eWsasWPPc5z0I5FS9iSCS1k+0ND/aG8YyUfcCRleM5xnpz/tVA6W9wXKXKRqJQVRVJOzbjk88547Y59RVwwm6uRKAqxrtmCtnLHAxk/h79TTbqRZnVpETPOEHUqec+/wBcUJsViuRCkTlmQMTku8ZCjKsPlz1PzZx7GmfaY22zO4Roip+UeYhbdkEnv0A9cDr6SRyG4sFt4PMLxyZUAleCvQnkdT3qeOyvI7mKUSRnYwJXe2Dzzx3qr2CxUWySSKMxmSKJhjzCFwTyQTz1Ktt7Z9exsOwuLoTpGWulkjKsqgZ+UkDBPQ7Txn0qybW6kldnuUSJ/maJI8hzgYzk9OKeNMjVTGrPtOOCM9Onvxk/5xS5kFilYrEt1GN6idWJkjUEEbkPJyBj7q8etah/r/hVKOz1AzRGSO3SONt29SzSN65J65q6WUsdpDYODg5weKiWruNDJmkijDQxCZycBC23PXvg06IyPAryxeU56pu3Y/HFZ14y6bIbqUTm3mPzyxyN8hOeMZ47Y/EVJYoZnW8VroRbCFE7nMxOPm25wAP6+1Pl0uF9S+OW4HOf61RhuoJdXuYo3DSRQ7SuOpH3gD0yOKug/N/n1rLuI5Bf3l1bRO8sccfmCPAJXBJznr90ClFXBmjbzi5jd1hljCNysgAJ78YJzSW11BeI725dlT5WLIVwcdOetZ0F3/aAW6jvDZ2ztsaOVRgkDHXvkfyqaa6lSWJLKe2kkmwiRqoZQADknDZGB19vWm4hc0M/5/Ks/UPKE7POAyrCMDvnLdPrxWiQN+Fz/nFY1wzXOpjkFIV3kNwqjJCgn35bn26UoK7Bme6hV2TtGsEs4ct1yEQFh244wAOv5VMJXk0xridJJpoyEQAnIkPIJHcLvVQvTrxzxaiis9Rd7ghpo41x8q8Bj1G0DvxzUhhj84NdMLZ9yu7hv4wSAQOnoM+wPeteZEWKbqVjIi+UqFMUiMPMcvhUUkdiQ7kemBntT7O9nukMySyJKzIickqzkk4bP8Kp1wBnnOcVaaC0hST7G6SAjZFDCu5ySvIDAnI+Y5bGQCRntR9gDyoihRLuzLErHCcY3MQcA44wOvTpmjmQWZU/tm4Qu8bvJFAA21kGZFLHBY44+TuMckVetrm7lure3numXz0LedCqlVcc7BlfQE9+gwetW106D7M8JVzHI4kkwcbmA46dBwOOnFPGmwLMsoaUOrbyWbduPHJz64HIwePrS5o9B2Yl5BezajZSWywG1hOZfMUFhzzgkZHHpjmotE5tpSOhlOPyFGpRW8upadLcXbQTxt+4iA4kOR+WeBRohzbTZGD5p4/AVUN0X/y7l8jnbU417UWZS0YnYuBzkbzkflmtzSTZtp5OnRsLcSMNrdS3rz6jFYtmG/t7UGTG8XJ257necCtzTJZZbItJZrZtvYJCq7Rjscfp74qanUr7EfmSGTy45lk3KzAkkgkZPbI444FVz/qZmAyJAir1BBAHB9jn07e9S2VytxE8fSVR8w2lQc9/896rXBXy55ZMgxwRuCDjjGD35/Gs1uQy3BLEjMWkRRtQZLDsBVdFjvLsQurKIt3y4IMi7iVU+w/WrNs6pCZc7YxEjZxyRtFNsjKLiSWRNgY7grcEAkn+g60DILjX9MtF2CUybRjZAnC/ngVD/aF1qDD7NaSwxAfIfMKuxPc4GQv6e/pYtdItLe4lupI1nuZHZ8svypnnhfx6/wAq0TIzOC2Tz378024rYVm9zOOlTtEEk1S5YAfMV/i/MnHtQuiQg/vL2/lAP3Wn46+wqtJFeRzXV7JfyNb27nfbF2QFNoIAI74YduopNO1K/wBSnmGnoi2qgAPcHcUPrnHJ9uaq0rbiui1Jo2mLHvuYyUHeSZsd/en6a9kVlj02Bo4UI3OB8jn2OeTUclpDAFku2bUbls7EmYKnHXg8ADI6560/7TfHqbOMJ/BJIoVR6ZDEjj2oUXJaahdJlXVYJoppLp282ykVVdGYgREHA4HbPII7n8adpt3FDARc3MaZwEgXomO/Hc8dzTrjUbG4t5IriPzo0Ad/LcNHweDvHIGeOmfY1Y0/WYtUDpHJieMZZQThh6rnBoaly6oFa47+0rBQzvcptUbiAee9YFveS6jO25juA+RhGfnYA43AE4+UnoOvpXVFi4KSYZG4ZW5BHoayNL023huLyQ2hULIVi80EjbjqAev1pRcUmwadyo4ltLBJZIw9hdKyFRllTJyrFcgBs/lj3pfDcywySWdvbl1bJlnJGUwMgEAd+nX8Ota8lhbukgSIRlwV+TKr+KggEe1LZW32OxjtwI96r+8dFxvbnk+v1NDmnGwcruWFOH/Gse3URR38vyNIZvKRWOFdUAGCOpH0z3rWyQcisy90+Pzg4iWSOTLNH/G7nPc5AXLD/Ak1ELDZUfbdW948Tk7YAU6b1VRuJbHYsABn1z24k0UnUIoJ7gpKU3bgeSccYPb+IfgBSwAySzp9+W4hBeQMVRUcBQAvOSueM/ic1qWVhBp6GOAHBxknjp/X3/wrSckkSkOW0tlDFYEXcOVAwDx6dKmjVYwqRqqIDwqjA6+lNycf59Kq3ckqLM8M6hkHI3fdH07HvnPp0rLcvYZafaP7aKvcHa3mqYS3ynbjbtHY8/oa1j14/wA81zV/alrWQpKQ0RDAqCpX0IyeOecjk/rWlpE8lxKzvKzq8KNhjkBuM9zg+o4rSS6kJjr+ewj1Kxiu4mkumIMDgcIc4GfxpNC3eRcbv+exx/3ytT3ct1HeWkdvZrPbs376Rhkx89R6Y61Dooxayc5/en+QrSG6L/5dy+RgWq51nUBkgtdFQR2O481u6dFdQW7JfzrPMXY71OQBzxnHrn6dKxINv2/UBJ/qzdvv9lzzWvo0VuliyWlwbiPzW3Svx83f8Oh/GoqdS5fDD0FBNoqOmxzMwX5855IH97HfJxVeVd8c1pIycqIjJyCVX25q2JXnjLBPJRwQBKdruR0AXtz6/lUdvLNNPIID+7jdi6SLsIyScnI3dPaoVzMdFcMiIypHtZdqHeQPlwOeOKmty8paV9oZjt2jouCe/fr7VVFxCwdwoeEs4Dy/u4+SOdx69D0zVmy3h5Y5EKlXDBj0fPcf570NANN/aAlTMcrkH5G6/lR/aFn/AM9u/wDcb1+lc/qkz2xaSNgD5xBB7iobm5ljuLhIyCsab1xjjp1z1/CmoXOuUKcd7m/PLpt1G8c0jbXADhQ67sdM469qfbT6bZwiC1fy4gScbWOTxyTj2rnHupREHHzDytwaNMjd756Cie8lWOFoyDLOAVi2/d9/xPSq5HsTyUd9TdkmgubqSRSk5jVVjiezaYngnhsfJkkjn0rn9KSW9vpribUHtJUO7cELEse2B0H/AOqtKJpYCpSVw+AJAjlPM9sjkexpxWyuZPMlVbCbqSsjs8mT0zghic/WtIu8bLcyqUeSV2nykGo3TajPa2ElxLhtsl07OSo/3R2GDkfUA9KmhjtrG5TUUMdqrrsQtC5jGR1GSCTgds1Wltjpl3LIwlktpmA+0PA8ZQ+hDDp9PT8KtSWsMtjZxXgkt1eQeXIiKfMbtn5/fuBV7uzMnGKgpJ6lhtbeGW1E6xOLlhjy0cEJn7/zdvTjsaludQnWGee2aOSOIEopt5DuUDklgcDnP5VjQsxubq6uVKTIxTyxyIVHAX29B9Kv6WipfXdteIzRlFXYiu5YAEMwVcnBJJyRjnjGahQjzbDkuWCd9WWk1OS5RJbTywpjV3DIW2Ek5BO5eBjr70qassbIL5lWCRSVmRMc88YDMSCO/rWNpoB0y6jd4kkjjaMK7qpY88AFTnrjgg+/ozUZDbQnTbZELzfPMEAdF6HahwTgEHvxzT9nG2xLdnob4vXLbjNYquN4iM3z7OpJPQH9PfvRBqlheQLJvdVycKyncuMjtx0/nWVcLHfyQx6jsmuJQVW4E33T1xgKfy5HPGKZEUSR7QbQ0GMbc4ZfUZ5781E4JK6NaEVOVpM2hd6fGdyyAHG0Hy24HHHT2H5VbRgyK4bKsNynGMiueIGDW5DvFhH5QDSeUCgY4GccCudo3rUo00miXqvJ4qpPDdSTFgYokBG4jqV/2jxz04HvU0TXnmKXEIhLcqud4T19M9P1qMW+o+eZtlmztgHduI4PYHjpj8c1cdOpysy2mlmQ25R35KMMsAAAdw5bkD3GOOKu6APKYQM3mGOJhkdAQ4zgHkfiBSxadewMsqJbJJgg5kkbOVHqfXdn8KlitNQgnaSAWuDwdxbcy7ume3ygfjWjaasSWbm3vJ7uyltbnyYYmzNHn/WDv9eOKg0Mgw3GOAJun/AVpdSjspNS02S7uHgnST9xGASHORxnHHOOfrRooxbzHGGaYk/XAp090V/y7l8jCt1K6jfOuGY3b/J64Y8fjWto8sM2nF7e2NrEJHUR+vv+WB+FZMAP9o320gObx9mf727j9a27F7yWAtqKeXcF2IXuF6j+ZH0AqanU0l8MPQfNJHGokuUJUNhGCFyD9AOOlMfUEUAbZm4yP3T+/tVOad5rqRY4xKsTEAYySeMgD/P9Keou8OPKkIGc7Y8Z68D178+9RZdSLlxbnzZvKMTb+R8yNtyMdyKki+8Rz8rAZ9eKzfKuNke6Jm5B+WLaM4BznsQe/arunu8iFpEaNy4yjckcUNAY0uPPlyAfnbqPemkKQMqDj1FPkH7+X/fb+dQ+bGWKhssOoHJFNHq3SSuOKqT8yKfqKGALBhEHlJAXjJz/ADpqyIzlQ3zDtnr9D0NTW4DX8AYqANxG6YwjOP745HeqS1szOc0qblHUjvpbSzCw+V/aF1IMqD5kez6rwR34645z0zDG1vfwGymto7aZsMZkdtsR5ADZLZzx09R6VHZuv9r3VzflsJNiQghyByBy3BGQoye1aF/Y3Emrpdsk0Nmsame4lKAsv/AeM9APoDW/oeY29HJvUTTrx9TtJ7G92eaB5Zae5aNQegwuCpIxmqJuNMmsbeG6kn3KoBEUCKdwGOWJGcZPWrWgzGXVry6S6jtWnchDNFvL5Y9gQAfU1TsNszXVw8Y2zSll3AdMk/1ok7K4qdN1Jco03mnxXVstu0z2cBMzK42lpD0HHbhefrT7G/e2Iv5QohbK+TAxjJz3LD5jyO5NWfKiIx5SYPUbRzQEjUELGgX0AGKj2h1LCd2V7XWLaBtQCNPCLgl4yjfdJByD/eAJ46dPeo7NJTptvfQhybJtsjDGFXduU+uQxJPB4NXSkR6xR/8AfIpkwEdvcNBFHvaJhnaOODkjj+7u/SmqibsRPDOEXK+wk19Al4tzqMl7OoZmgj3j5CedwYcH2xjGBVe2nm1LVZr+QFVxjk57YAz3OB1qXS0kjsAJGV0Y5UA5AFWs8YwAOwqZT3RtSw6up3Eboa3InWLT4XIO0RrnAyfTgd6w26GttOLC39f3f8xXOzTE/ChEu5MoBbsCRz14/Tn9KkF24DYiJwWAwhO7Hf6VFdzQmLbK1wiowzLGdgVun3jgY5oW0ednWW6vIXhAjPlT/eGM5J2jnnGfamkjgZLJdTKQDDnpgAEdRnr34x+tRzX00QCpGq5znjfg+mAePXP4U57IybQL69VlUKSkoBbkkE8def5VLZTRtHtjuGuNvG9jljzxz36GnoBW1Ge3iudO8+y+1NI3EnI8njk9/c49vanaICILgMc/vjg/8BWpLuW/W5tfsMCSxl/3xbqvHb04yM+4qPRMfZZNpyPNP8hWtPdDf8OXyMRABeXW87Va7kyw/hG7Gf61q6VGYbJ0a7F43muWlByAe4598n8c1kQMRqF8WGUW8ckDqRnmtbSDZtZP/ZistuJWB3ZJLevPqMVM+ppL4YehbaMPDJuU7QpY7TtPHPUc9q5hNbLwb5PNDqTgJKcDPXqc9vWtjU4Re7Y4r9rdx+7aME7GJ6A4/rmueHh65cjZPAwPRvnH55Xjp3opqNtWYybvobfh6+bUJrpipBjVcNuOWHTkZx269a1FZ1Wd408yQcqmcbjjgVzmnaRJaOS9+0JYdYN+fxGBz9a6O1mSYvJESybwASMHp6VM0r3Q1e2phb4DcOk8jSEsciNWjGf9piMr9ACanefafKsxGbib7recQsCIADvyBlRyfxIxxyxmK3eQSpEx5DBcc+p4H1NVtUmEhuHeV5FEcKufNWQmPeSRuHXnb0rem01oi8SmpJN30LMNxIJfsWryw3cToTHKtyVhPc5xxxjjjr+Ypwu5Z4S0ck9s2Vc4ZJB2PvkfzFXorqykuLK30yS42xTGXa5TEagHO09BnPRj+FUJ5gfEV5I8jEY2M0mAd3AwdvGeD09Kc9rk0JWnyvZl9LYX7vc2e8zINkgkSNFI6bWUNkdsHH51SOgSSShRbbWJ/wBX9pTH5Zz/ACpbmOGRFeb5ePlkU4P4H86qqET5Y9TKJjGAAGx9alST1NpUZw91NNeZpXtyNOtn0uwNytxL8skLCLYARgt8uSDjsTxUMMK28KxLzt6n1NRwpbWUQ2EDd/GeS341J58QOGdQenJxUSlzbG1Gmqd3J6sfRTZJEi4kYJ9TiiSSOMKXdVDfdJPBqDoukOFLgdCMimuwjXc5Cr6k8UI6yLlGDD2OcUD02IVt5lvvtAmXyyAGQLtyAMAYHHpzVmmebGHEbOoY9ATjNIZ4VkMbSKHHUenrTd2TBQgrIkPQ1tpj+z7f/tn/AOhCsQ8rkYIIyCPStpSfsFvxj/Vf+hCs2Y4n4UMnDCK7WNQXykyg9jwM/wDjhqxFkXE6tgttjdm9SQR/7LUYQTTXKsSFZFiYjqOCf/Zqht5iqxSLGEa3UxyQJnJj4+YAjOQcHHofehao4mX/AJh93A7c1l2cciR2c52CN9hyPvFtpGCPxI/CtYEEqUYFX+YMpyCO2KxLGVzr8lgQfLt8uD7Dfj/0YPyqo3sxMu6jC01xZlNQWxEcnClseaew6884H0Jp2jHNtIdu394ePwFR6v8A2cJ7EakHLGQiDYTgdAc+2Sp9eKk0bf8AZ5d+M+aen0Fa0+g3/Dl8jEiBF/clfvG8kIB6E7q09Nkke1zLZiyIdgsIXbx1BxgfT3xmsyHm/uQeM3kgBHX73WtOwiuoLZlvplnlMjEMpyAM8jp13ZqZ9TSXww9BTbSb5ZN4VWff14AAHX16VVW7tAmY7ovGARkNgH8yDVm+nuokKW1qJxIhG7d3ORjH9a5hdE1OI/u4QSfRutKKTWrMW7bG/byW927RW9y/mBTlMsDt+v4irunQ/Zcw5UjcD8oIA/Mk1gaRY6hpt09wYkcshTBbrnnr+FdDbOXYOwUOQpZVbcFPpnvSnpsNamQRuvNvPM/8IDHr2B4P41DqE0tt4gUIpIlgCOs8agsvOcjBAzj071K4LXRXCnM2MMpYHnuByfoKq3yqPEFuEVAvlcCNSoH3s4B5HOetawdos3rpSqxT8ixetHolur2dqyi+5RJURhjgj+8T1HHy8461Ylnj0hbGxa2XzXYtPLKqMwHQsCM55yeeeMVn63l7LTjvgJyMmJSrcgY3Z6ng8/WrlxYrqFxZzwJEm1StwsbIhHqAMg568nrkGtTkt1ewlwn2HXYYmkkijlAk3sFQo2SCQOgB+lT3V9e6fJc3Tyf6MFIh3fMzvwB1A75bjsDVD7RDP4nSSCPEcKkOVwpzzk5T0J6jPSp7q1kvLlh9ohFu8iSbnEskibRg4JXnv1oBtu1yHSo/s0iNcyRh5NzyNPGZVye20EZPvWjZ30s0kpvLG1gto8mO4+wsykZ/QY5zms/Spmv9RkeNJ4YFVhH9mOJOPc9SR1rSgbXJLyQXbXn2MsSgiULJjtzgAe+aFfqVUab91aGfoEzS3kgjlmWJWKoUh8wsuRgEEHA9/eqOmkjSpsErmOTOF3cbf0HvV7RriH7dciJR9n3OExI0RK5BHKjk4HTpx7UyXTjpmmXRkuYJYQrKnlyEMWbGO2D9M/ypWK5rXv1Q3TnFnof2x4WcqCELRB4zzjHJ4OfboKZdajKbeKaaJBcSsGjWGJVUg9icZJ9voe1SafALzSfscjCPcu8MXkzjOchFBBxjknnBp06JY2KzSzxPLFtVUCuMgcfLkAEnOfbFD20CNlL3nZ6EoQXemvaNcxwhpANsk6Ls+bJO0jOfx5qtqMpuJhpFkzrbxN+9+fcox2HA6fqfXrV03NxbeG7ie2MoRiQG2rsG5sZB+8Dg/TNVBviX7Y4/dy7Y7lhjAkxkN64IPOe+aV2o6DUVKq+ba5KESKIRxjCKMAVuR4+xW+T2j/mKxHBGRW1D/wAelvubHyp/TiuSR24nSKRXaSKO+uIpJzbTsRJG4XO5NoHPqMg9aFuILlg8Uyi8jwJPLy4kUdvlycE/iBmodTskmkS4mvooV+6okHJXjgYOSMj9TTXurMWyB7qArEAkM3luHQYwPmHfjtVpKyscLLtpeIiMJo2ghLZTeMLGSfuk9vUduSPSrEdiItSm1DPzTRLHgeg6n9F/KqX2i98tWGoW6xOuVlmt2UOp6E5+Xmk03QxY3y3byI0oyTsUqvIPAA4HWk7btiJtUleOe08qwW9Jc7iy58sY5x7kZ/Kn6L/x7zANuxKefXgUXlvf3E8R06cQBH3S/wC0McD6cYP1puh4+zzMowGmJA9OBWlPdFP+HL5GNDg390CvH2yQN7jdWhosdtDaSLZ3DXCGUl5GGDnp/IA/jVGAk6jMFI3C8fjP+30q/o8sM9k7W9p9kjWVhs9T6/lgUqnU0l8MPQYEBuL391LIwlB3527Bj+HnnHr79qdBEThfs0qMGI+8PzBxj/PerrxxSqv2jHloc5Y4C1zY1CCSWQFEhVzgqcgDnOc8555qFeRm9DZ+zOSA1sVKdw44+nH+FSacWMB3psOem0r+hrP0ma3vpmge3jJhXzY5F4xyAf6flWumTcSMSTwv9aUtNGCMRhuucZA/f9S5THzf3h9361X1DjxJDkg/uu0plHQ/xHk/5FS3Pmq7vbhGkSRmCOuVfnoR+v4VTnbULq8t7ia0iQw4X90AuVz6Zx3NbQa5WjpqqXtYytorEuuvJ/ZmliRiVQcAuGxwPQDH0Of0qW6gWYuN7xluGKNjcPQ+tMvo3urNbRG5STzIgSArZzuBJ6Hnj8qdJcRpdm2lkQzYHzIcqSe2f8/h0pyu0pImkowlKnMZFaRwRbLdpInzkSq2HB6dR9TTXh1F1ZH1a4ZGGGBdiCPQ81ZwRRioU33OmVCm90VDYRmzW2Ln5SSHAx19qZJYuY1R7+YxA4CHJ6+gzV0kKCWOAOSasBRY2f2+4SVDjKPHInfomCCcnvx6+lVByb3Mq6pQjdrUgh0x44DBHbZQcuGlQNn1IzkHp6VUlsIvPAuppnZR8qSvnIz2PcfSqrLdasTPO4ijJ+VUTjA67VHpWzYrD/Z8KzyJIYslZFkgPy9QG35Ix6Vpy9mczqNWcoqxXJinxHkZXldhwUx6HsRxUS2RN0Lm4uZbl1+75hyfbJPWka8bVNYSVCxt7dNqbgFJHPJA45J/KrXFZSvHRM66fLWXPKJXntZJiwS8lhicYaIElTznpn15xU9qvklFnMMqsvlO8sJcBT0OAQc9uD3paCAQQwBB6g0lNlujBp6blaeWPTro2bzNLb4/dyMhVk/2WB54rpIkDWluGG4BUYfhjBrl76zW4nWaad1Qj97IQXPscdc9B+tbek6pBe2SxWoKXFvEP3b98DGQe46UVVdc0Ticppck+hmeI7KaXUsriTco2gdU4+6R25BPvk1XuLCWSa4kaBlDOQqFc7T36dMcdjWxBMysPLYb1HBDE4Oc8cfp70/JUYB4IByJCdvGOvY+3HFCm0rGViXSrxRpsLXbpA8IMBVjt4HTj6D9Ksae0TSKlqw8pE+dB3PZlX+H3PH0PWqTnkvkhuhIkPBP4expJJHk3fM64P3S54IHTkZ4zz+vrUWuMsa1Dayy2pvrtrXbJ+6K9Gb3GOxxz9an0ck20m4YPmnI/AVV1We3gisWurE3qsOB/wA8xt5Occ8c9untVnRQRby5bdmU8/gK0pdCn/Dl8jEtxnUrkHAzfPg++6texe+kgZtVjEc+87FH93r6n3A+lZUIA1GXIyDdueP981oaTEYbaRWvRfEyElwSQv5+vX8amp1NJfDD0K2qSCS+eG7ufslnFCGU9TKx7qO+OR7fjWJDbagVH2aGWYLwr+SSCvtkcf8A166wRP58sjTEo2PLTH+rwO3PPrVN5lgnMMxmdk7ISx29iwGcfQjNEZ2VkjBruZ2nx6xp87ztp7yq64KAKvGfat63fzD5pjki3qP3cgwy9etQWqCe3WTcw+bghwwOPp0+hqa0iMLNGzmQ8EtjHr2qJyv6jSsZD/66X/fb+dNJpW/18v8Avt/OkNB7C2G8YIIyO4PeoBYWwmWVYyrKc4B4z9KnoILFUDFN7BdyqWIycZAHJPsKtX2RnJRteS2HRQtPJE5SYwPvM1woO23K9uuDjqSfXjpVe1uPtESM6lGckKSCFkx1K56/Sp5r54dUNjBZRCAACRQro0gbHJXIJ6jg81V1Zp7rUv7PikRIYcMqZfaGCjOA2So5xjoMfjW7irHnU61RTvvcshS8kaAE7nUEDkkZ5wO5x2qv4jQxxQRiEq0sjMS1qsLnGOuPvfeNTqWxCJdrNuUOcZB5wTjqaj8Q24RbOTy2jiVyr/uHhGTg8biSTwfyFTT2LxV3NehLFbXEtzJa6bdLaraBYpZxIQZnycAcjjg4H55zVa/TU7y7e01C+34AcDd8pHqAOCR0/A1ab7HHcvcXN1JDLJgzxmJdsjdyhwcflnk9KoXV62patDLEW8mIKu8qFzgk5IGBySQOB2q3toc8V+8Ski5FbwW1k0jzGCINjLRsTMehIYDGc5GPYk1JOiW7wtHL59vPxHJtI2t/dOQM5HQ/WoNT2lNLIOAsmHQylhnPXZ/DyG+tGpOH0y1WKQPJ5+VjSYsV5Y8x9jzU8qehsqkovmT0vaxMeKSnEhhuXOPcYP5UlYHpb7ASQODg1rRwwR2PmxQxxzPEAzouC/tx6n86yT0rYz/xLouM/InT8KiRz4jZFSNLjy0zFNvZQFHPHXrgZBGOmPenNFNjcIpimfmUK2T9R6H2q5Oy3HmWyidnyA7RDbsPBHzHA9OBmqdgrT6hLFJNdR+S2EBuC3msp+bPtyvHuapbXOFjxFcY2FJdwY4Pz7QOec4/IUyWK5jGdrybuAI927PY8gdeh+verq6ZGmQlxeLuHaUnb/u56VNDD9lQp5ssw3felbcfpmlzJbBYrXE2oRRWLWVus0hUGdXGSpC5xj16/wCTTtFC/ZpApyPNP8hSanFNObYxX4sMOcsW2+YT0HXnkdPejRAotpiqbN0pJA9cCtaW6G/4cvkZEDN/aUmB928fHv8AOau6L9h+yzDTN5i8w79/XPb8MVStx/xM5MHBN4//AKGa0NLlaa3lJsRYhZCAgGN3v0/DNTU6ms/hh6EOr6m9hLbwQITNKCxIGSB2AHuc1j/2pCpkkRpYpXcSPu6h+4Ht+WK2r3yru98kwO09oA6yqwGN3bHcdPx/UWNN4WQEKTtAB2kj16E+nAP40RcUtUYu7ZnaLq1na21z57Mm+XckYUljx+XYVvwOspWaPO2RFKkjBxz2qKBjCg+zWccZbJbY/Oe2TjJz6mn28rTsZCqhc4JV9xJ/zmom09UhrRGM3+ul/wCujfzNIaVv9fL/AL7fzNRo25Vwyu5Xc6gbTH7cnn69KpJvY9N1IwS5uoO6xruc4UdTihQZELeXIqAbvMxjbyMEH1yQRQGSSRUEmC7eWwXBJycEY7/h6cGpi7ajcQxwi1jES+XGgkIVcde2Tk9M/wBapLS5hUqtTS0sypPqV9G+XtFluAMLcq0mSPXhuDTJ7izF2b354p2G2S3cu7r/ALW4jnj3/wAK0ntlhcxy6hErjO5Y4Wk2kdQcdKoyQxXaI8yc44IOCB6Zq+fTUxjSi3ek9V3JCA69cqw6g9RT3iS9tGtnWJJD1KxYbjo42glu+Rjv9KYAFUKowqjAA7ChlDD5ug5BBwR7g9qmMuVnTWo+1XmG2WKFEvYmiYjH7xcB/cZ6/TrT4ZVtbW4uFHl2pjZPkQbZmPROmO5yR0GaZb22ozBhZ+TPC/JkuIl6j/aI+Y0+TQtW1KcSaveqsKdTuzgd8AcD9Kpcqd7nJUqzceSS17kOjT3ktgsESm5iDktCQMZ7HcQdtWorXWL7U4rq+PkpACE3yAE5zxleef72Olan2qysVSxiY5iiLJCgyzKBuJz0JIyfeqt1rBXSF1O0gDxtJsKSk5X0Jx/j3FHNLoYuzKEFve32vS+fBNaw7AJiz78YHBDN1yfTtV6XSJkDNBKsoHOxxtOPr0P6VbtLppJJI55SzON0MDAAhMD58gng5HX0rKme/Qy2V/cx3A+Vi0Y5/wB08D2OPpUSbb1NaMp3UYshDBlypyCOK20GdOjH/TNf5CsU9DW5GP8AiXx46+Uv8hWUjqxHwoem5b+YKAQY1fnj5jkf+yiqelQGLVNQSSQu0JBJPO9nVST/AOOn86uRruv5ZMZVUWPP+1yx/RhVbUH/ALMv4tSIP2aUeRcgDJH91/6f/rpx7dzhfcv3RzbcZyZIxwf9sVz3hKVzFLG5b+L73T+H9f8AGt+/GLGY9fLxJkc8Kd3H5VRs9Ut9Yvt9skqLBEwYOoGdxXGME+hoi/degdRdXXT3W1XVXZFLnyiuec9en4c1Po277NJv+95pz+QqLU7pLRbdpLA3qu5HA/1YxyencE8exqTRRi2lGc4lPPrwK1pdCn/Dl8jGgZTqUgOeLxwcf75rUsEvo0l/tOZJpN/yFTkAd/17VlwHGpS/Ln/TH4/4HV3SI4oYp0hvjfAyZ3Z+56fn/SpqdTSfww9DQRAZAVRfMPG7HP51mW7wSj5buQJnKB5W3j2znmrd55zQ7LW6W3mHJHG4jnGM9P8A61YEdnqEKRobOPcvRxMnzfrUwjdbmLZtWEsUt3cJHI8kiKCfmJXB7YPf396tIuLrKrhdmOB3z/n8qwrXTrw3LzTTRWRYYVknG5Rn0HX8x1rdSRGnOxg3yjoc9D/9elNJPQaehiP/AK6X/fb+ZqWHbJC0bxLKUbcAeoU9SCOQARk/71RSZ86X/fb+ZqN4jOyqJXhZAWVk67uMVcdzvrK9M1ToyQMfs7tIOhSZsEj03AcD8DTJLGO3VpLbR45LjAACz4UD9M+4x+NRX19f6do9oY9s1y7FJZs7wOeOT657+lashmt2cTGOVEj3bo/lYtnAXb7noc0/ePO0MKOx1B8vPaMsmcALIu1V7gc8dhjpgmpRp962f3AX3dwM/lmr1lqf9o2Jura3ZnEgjMG4Zycc59Of0NJY6hLqEjqloFjjl8qVvNyyHnnGORxjrQ+Z7o0hVcFaJAmkzH/Wzxx+gRS+fzxVuHTLaIrmMzydQZfm/Tp+lU7bXUOqyWd2I0hb/USqeoPTJ9x+RpdO/tG3a/hKySv5hFvczH5fTJJ5IHBwAR1pcrCVWUt2SXevQQxtNDG13FFIIpWVwu0nuPUcHngcVCv2u41OX7VbyT6fNEDbHywyJnBU4bjdjg57+1WItIsbPzZ3YrFLgyxyPiHIORx356Zon1heVtkMp/vv8q/gOp/SndLYiMJTdkLHpckv2KWWby720XaHiUFWTsuMehx+dNT+yLK3FkhWeNT5jRD96SeBubHHp1wKz5557nieZnU/wD5U/IdfxzVdof3LQwxxIHbez9z7EcjHJ9KL33Zs8PNK6NuO+gACWiWsS56PMq4/BN1ZtxN50pOzZsLDkcsSxJPr34zToLu5tIGa3eKLBVAPLLeZ3bJ5OFB/8eqJuZHYncWYnOMZyfTtQ0lsXh4NTd+gHpW7GudOjzn/AFS9PoKwT0roIjjTo+cfuRz6cCspGuJ+FFV7iK01K4WW6W2mkYSIJP8AVyJgDn0wQefarC3NpdwSx3JRYpAUf94GQ/Rh379jVTWbJ7027tLbRQwtkNM5QknqoPp0pwez8qMPdWqTRj5biGQB1/Tkex4NXZNJnBqGh3KmKXTLmQO1u3lpJ/DLGRxj3x29Me9V/DOmz2EF39qiaN3dVG4YyBnJ+nPWrT3N7NbbJzpzxuMbnDBWz0YZG0+vWq9jpd7aXMU01+80aDITz2YEY9CKHs/MSLt9/aOyH+yBGZN+ZS2DkAcDn155pNE2fZZCmQDKf5CotWtkvUt43vfsSLJlGJwHbtj3FTaIxa2lyuCJSD+Qq6XQ0f8ADl8jHgDHUn29ftj/APoZq3oktnLHcDT7d7dVcFw3OSen5c8VRtgDqdwGOB9ufn/gVamny3Vwk5vrUWrK+FAXbu9fqPf9amfUufww9BGglOqtOiKYmiCbif4hnjH5c+9MHmjqIxyeB83f27irVwZ4rcyWkKzSg4w3YevqfpXL+ZqMMkjGO6jkJzxGQMnrjI/ClFcyMm7HQIjTE7ZYCedy45wehxUljHIjES5yBgbmBOOMfyNY2nfborx5obOaVmTYRKhCsMg8NwB06mujVAGzxkgZpSVtATuYEn+vl/32/maYwJ+6Sp6AiphDJPcypEpZvMPA7cmn/YbklR5eCw3Ae3+ew5oTPUbjazZZsdTighENwjr13SD51OfUDn9KsRQ6bJnyDbAEiRgjhQSOhIB7ZPBrMFnOxQBBmTJXn05/xpBYyy7AIwTISFz6jr/XjrTuc0qEOjNa0sLWwdpLBfKDjDYl3K35k0yOGwsDKYZI4jL/AK3dPkt7nJ/zmspdPZ+RAmS23kAHPv6fjSixlVQyxADf5Y4x839Ovei/mT7CP8xojUNPtgFgjDkDaBFH0HpuOBj8ary6tcvxCiQr2Zjvb/AfrUBs7gbsp91wh/3j/L8aZJC8Tuki4ZMZH19KLo0jRp97jH3SOHldpHHQu27H09Pwoqc2NwCQUGQm/r2/zmlFjcF1UICzrvHPai5spQS0ZXpRxUyWU7mMKF/eAsuWx+dCWU7iMqoxL93JpXQ+ePcrqGGNzZPv2+n606phZzEIdq/OxUDPIIo+xT8fKozJ5f3v4qdxKUYq1yA9K3VP/EtXPIEGf/HaxpreWAZlXAyQDnqRxW1CM2MYGMmEAZ+lRIyxDTimjF8Rxy+crtyrbRGBzwByo64OefQ+vGKz5YJJo0K+ZGu1d0bK5BIAB4AIPIz+J9a3EllzvyQ+SRggMM9s54GQOCeM08zzsC6zuBkHjjYTngc8DH1rVTsrHntXJNBuEbRYjv8A9UWj+Zh0B45+hFSAxNgWnMuQSY+EPqT/AAnjPqaqMiNJvMQ28gjYuSOcZ/2vcUhGG3RFkZQAWUAc9OPyOR7VFrsrYk1x9Njjtv7USR1Lt5fl9RxyTz05H5Va0YMLaXcQT5p/kKgnnu0s7WS0tEvpDzJvXO0e3ufX/GptFA+yybWyPMOPyFa090U/4cvkYVo3/E2uw43KL5sD/gXNa+nQ3MazG7vBeFnHlspyAMD9TkVlWQYavdFMbjfN/wChVf0ZdPQXJ0t5GVnHmCTqO4A46cn8qmfUqXww9CeWCQ3wuY1jYiMJh3I6En0Pr1oW3mALPHBt6ZMrAdeO1WenU8VzmvXjrqvkXGTBCmY0HGcrkt7nr+X1qIpy0IbsbRt3Zdwjt3UnqJSRn04FOs4PIclsF+QCDng4zngegrP8P2c1r5zTERh0QrCpyO/zH64P51rLww6UpaOyBaoz9M3fb7orE0rDd919m3nuapiSbtJI20FR1+VfQ1NbSRR3dwZ4nlUswAViMHJ64qBXkjWRY5GVZMh8dWHv+dPqejFe836ArzbhsaTco+XGcgH09qFklAUI7jH3QCcjPpVtbqeaWGW2tmMlquxWTJwp6Bvbg/rUavPHem8FqwO7cq4IUE8Y/pVWQc3dIh3y7BtMmxDuBGcKfX2pSZwB/rR824cH73qPerIvpbdJUNv5STSPIwY4wSNrAemKSK5u4pLQGGUvb7gqtn94ec5+maLIXM+y+8rF5sMS0gXO4nnGfWkBkkc/fZz97g5/GpmNxJFDD9ml2W/ykAcsfvYJx75x6c1Ymmu5mnL2EirdbNwUEFivIIOPQfpRZBz26L7ynunA3FpQNu3dyBj0z6Um6ZcPmRQBtVucAegNSySTyxR2pjk3AllXJJcHkDHcDAx9KkS5u4hbRLDIZInLorZO8emPQACiyKu7bIreZKhxvdSowASRgUCSVdoVpAV+4Bng98e9TSvPdNDcm2YwRAbcAkMAcnLfXNTyXd1PdRTm0YS25JCjPHOWzx7/AK0cqJ5n2X3opK8vylDJheVIzgHv+NG+YAEtIoB3AnP3vX61ZNxJ9nuYvsWInkZ5cg/umIxj2qK4ujcpGrJtMahQQeoAx+dFkNNt7D5A50pWaNsFyTKXzuOe4/OtSHH2O36/dTp+FZDPGbIL5b+aDnzMnGPTHT/9QrXh/wCPKHgn5E6de1ZMwrK0fmyiBgMsm1SpC7eBz3/H/wCvTlRmUEYI65DL3IB/LGR/kVWgg1Rrh2uA6WyIxjTcS0pzwCN2QT+FSrHcunMEyvgnOH/AY8zg5/MEVpa3U5CVYnbyhIqAY+9lcJgf5AP6VE8brGWZcN0G0g7ie5wefrx264pwjuCFJt5iCG3Ao3BHTA8zp09eh6UeXdEjy4JTnOeG/wDjlCEWbuG/e2sxpdxHFsP7wn5d57Dp0yCMe9P0bb9lfaMDzDx+AqpqsNpLY2A1W5e0YMQgQE8++cnjg5yetXNGLG3l3jDeac/kK0huvmV/y7l8jAsQW1u+UHB+2E/+PGtbSLqK9W5aG0FrskAcBcbj7+pHP51lWRU6xeo3AF6TkdeWP+FbVj/aOZv7WKbw4EW0jkdzx07cVM92XL4IfMkmlEEW8/M2QqL3Zj2qldJHPexzXdsvmQkpGpww4OcsePrjtUuof6uN1YK8ZLqSMgkDv+dQx75grvndJxtyOSeG5/MY6f0iOmpDJrVxCscMscqSSjcCxBCjsOxHPQYq0udwqiZ5pGlFygWZ4PMTB/uk9QOOvPB5zWhj58D14qZKwIx7WOKS6uBPK8ShmIKgnJyfT8/zqt65zV/TGZb272TvCx3crHvzye3+e9UlikOMRP8ANlhx1Hr9KrqejF+80/IdFK0LOUCnehQhvQ9fxqRL2f7IIVVWgi25YgnGGyCTnuah8qRiq+UxL8qNvUVL5t26FMNKs3B3Lu3gdOfQVSY5KL10CZp57gTS258zO/G04YZz37DP61PJe6hLKkjw5YbkUbTht2cjr9en932phvL+RhIWZnIMasE9TkgflTRcXaLGAMJE2Ix5YwrYIwPfk07ruRyt20Q8Xt9uJEeTLgqNh4+Ur8v/AAHPrUcdxPALWVUASAN5LsDh89cnPPPpSrLdxyiVVIljwgcxjI4wF/LtUbtKYfs0g2xI27y9uNp5FHN5jUFfZEjm7a5S4MLLKgBX5T0XHJ/TP1qX7VffaY7nycyqNkZKHBGScD8M/gKa13fu29s7th/g/gOCfw4FN+0XgWNFB2ouYlCDhcEZH4Zouu4uV9UhrC4EPlG3KxyS+coCnrjov+zjNS/bLx52uEiHmyoV3BScqfTn2OPxqKGS6jeJ4VPmJHsiITPy89PXqaVJ7sNE0W7IGyIhOcDIwPwJo5l3G4+SI5pZHmkZxsZzukVcgEnnkVHTikjnd5bfO3GFwCe4pPLfAyjDJ28jv6fWpuaKy0JGWP7FvEjmXPMeDtA/lWxbH/RYP+ua/wAqy5N66WFd3AD48opgA5Pf/PpWnbf8esA/6Zr/ACrORy1XePzJHISFneQRION7EDB/HvVaAy3sazWV8Zoem7hSWHqu36Vl65bvPqYy7eVHbq2AeBliDx74qi1riJmU7WUDGOSK0jBWORvU6KXybJlbUr+RM42Irtn6kDt2zitMqQTuHzVxWQ0UhJkdcBZG3E4GflyPTP6n1FdvICGbPQfpSnG1gTMvWp7OA2f261NyHdtu0Z2AD5s/h/L2p+jAiCYFg2JT0+gp+oPfI9v/AGbBHOS2Zd+PlAHGPTPIz/jTNGCi2k2HjzTz+ArSl0G/4cvkYFica/fnbn/S/wD2c1r6Xbpam4CXhvFdxyxz5eOg688Y59hWTp+7+37/AGY/4++/++a09E+wOtz/AGYjqpcb/M689APTHP8A9elU3ZT+CHzJryGSby2hUOAGV1yBgEdeevTH41UA1UXjSx6ZGsQlMiRmdc5OOpz65OPc0NdXkzyPBKIYlk2RqUwXHY8j1qfzLhmRhKQ6feOPkY5+70xx6+9SrpEbhHBdGJXmgAmUgfK4K7ApwPrnJ/GrkXyogbAIUA1mfb7mUrLKEhWNm+SNzjggHf8A3hk47Y96la8uSAwEIYM4KlTjAGfX8PxocWwTKqm6guZJIY5FbeSDsJHU1J9pvcqTExKp5f8Aqzyv+NP/ALQmiz5jhgeQSAMDkH24yrfQVasrp5d0Vw8X2gZ2iPow9c9D26ev40mmdHt094lFZrsFP3DNsBABiOCOlCTXieWRC58vO3MZ71s5Oevf+tAZsfh/Slcftl/KjGWW7UKBC/yNuU+Uc5pRLdgACBwA/mD92eDWzuOf8+tI0iou6WRY4x1ZzhR9SaVw9sv5UY5mu+f3Dcvv/wBWeDxTJTcTO7PA+XxnEZ9c1srNHIT5M8c3r5bhsdPSneZGH2vMuR1RTl+/G0c5pgq6WqijINxfMxYxSZKeX/qyeP6nnvSfaL3er+VISq7FyhOB/WmvqGsByXgVAG2mOMozZ44AySa2FaQxoZQFkIG9QchW7j86bVhKvH+VGSlzfR7CkcgMakL+7Pf/AD06e1CTXsflBYpf3RJX5G/z+VbG5sde39KMkNnnP/16m4/bL+VGKJrwKi+XIQhLAFD1P8vwxSia96eVJ9/zP9WRz/hz2ra3HHp/+qgsRljk4ycDqfYUXD2y/lRhSveTqRJHKwJLf6s9Tz6VsW4ItYVYEERrwR0OBxWddaxPDJFHGi4kAIOD3ztHJ7+uOlWGvZ3t3/ciKcoSqA72Y4HQfXOOv0qnF2InVU1a1rDNUsZ57qO5tf8AW+X5RyQAo3bs1EmnXaQDyre2BHLGSTzD06/dx07evrTLfUr9RO9wY5PJiVmQAAg5Jb/x1WOPpVqXU5or57eLygqs+1XUlm2orBRg9SWxxnp0q0pbHO2iObTbu8Zt5ToBgyMgOD8vRADjr069T0q3Z2+oJMJL67EiqpBRTw5I9MdB+tXoZVnQMPlbjzEJ5jPcH+WfaoZL2Df5Mb+fNjAjj5OfTPQYweM9j6VDcnoPQg1a2kuvsojv1sdsnG5seae2ORkgjp70aOQbaQ7duZDx+AqHXhpymyOpvID5hETR9R6k/Q7T+HSp9I3fZ5N+N3mHOPoK1p9Cv+Xcvkc9YjOvX+W2j7WefT5zWrb3d1HaXk9xYrayRv8AIirtEjE8n355z+tZlltGs3xbOPthz/30a0hZ381hdQX9xHNOZAYWB4UqQeT2zxxSlbmdypfBD5lSztp7mMTFhHb4z0JWVueRyOnGDgjpVhpJE8oTwEPEThdwCnJ9fxHrTLG5kECR/a1knUDdHIDgZHAzkj6etXGn86Io6LG2CfMLghDnGQOv+e9KTdzNbGYAxNwr/OHOZHAICZGCT6HI6ev6W4dKhnjWSaSUf3fLkzu6ZJyO/txTtLXyyY2LHCshDrgtgLyR+P61fKZjMcb+TxhSoHy9Og6UpS6IaRUXSoon2pDJNEf4Vk2sOuQRwCD/AJFR2RtElMjXMMly4CxqjbiF7dOrHPJ9qjn+1qDme6XHd7iGLPX0Bqs1wzKAb0g7gDi6MvHHZRz9OM07N9RXNhb23cbkaSTJ42ROT1+lTlQqgs6gYzycdq4yeQy4zdvMT6vJJx+IHvVcQ7RvWNGxjny2wf1z+VP2S7i5juwCWxjnPT8azNalFzo08NujSeZt2yDAQ4YZwSefw4rQvCHj4fCykAuOeOp4HXPT8az9Tnjjtf33yQu4yVBABwfujGQSOMY4PrzWUVqUzJ8PXkOhm6bUEkVpNoQKM7tpOf6VWna1S1aWKaUXUhJdN/yqxJz27D3qeWK1vpibq4WNFX9wqlSWHoxHQ9OMfyqRtBtXjaW3vD5YViySEZY84AOeT07Y9zXRpe7IMi0kjgnieYyvEp3NGsm0kjt7V0J8VxtL/wAeDkE8bZBn8sVTk8O2ysDBfByTlUfCHGARzn39O1V7jT4YJghvGFzJySUwB7DGc/Wh8sg1RrDxPbY/49JeePlcHH1qxba9a3lzFbwwXG+VsAkKAOep5rnRpUDt+7v4ymPvbcfNjpjPHPFXtN0aWzuxcrc7DCCwLLtWQ/3VyckH1x+dS4QHdnTnjj/PSobq5Nr5RUZZ5AuMZ474qUEOgZBwwyM+4rN1yQwRibqUQlB6/MuR/wCg/lWEVd2LZFfoonlijGAz5XK8lmXOc8Y5/mamtIJRpqxyMLUMhjRgOVxgZzxk1LFE01rDIz/vZQJBjsMZwffBxVG3NwLm3t2XesqMz8cqQfm9PYVpq1Yklkit7OUvMZ5mmUIsEAIL4XGSR6g9Peq4VYssGeVhEX/uyRk7FH0ZTHk+2fpWnNBIt7aXFvE7rGzl1RgpwRgZyR3pLXQ8TSS3TDdKN7CJjnJYlhz/AAlSAfXHbiqjJW1YmiheySziXHVlXzIWzgAqDuHbAOc545PQ1PDaSWsxMirCvnieNvMB8tA7k7sdir4+prYayh8tVVGREPAVj3psNpBAiiOP7vIycgHHXHQH3pc+gcpX1W5eIWrQ6f8AbBI5yrjlBjpj1Izx7UmjKFt5drZzKTn14FS6gmpO1v8A2XIiFWLTB8fMOw+nUfiKi0Zla3l2AgCUjn6Cqp9C3/Dl8jDsiw1a+wAf9Mbj/gVXtGjtYUm/s+5M6GQbyw5A/hH5f5FUrMH+07zDbT9ufB/4FWlpZDJNiyWwLOW8oEktg4Lc9hwPSiXUuXww9CG6WaOeaRWLCKLzDtAz827pnPOBis2PUI5W2QW7thshX2klyQOBjqcetbN3byyTbkUldqKecYB3bj+AI/SpbWxitJDKEU3R4eXB9umf59TSUklqZWdxLe0a2cHKgCMAqv8AfP3j7DgcVYJbBAbaSOGHUdOaQA45HT/69LtPPHT/AOtWe5RjXksWm3qRPFG8UpBaTaFfcd3cDpxTU1e3uSqRWc7dVUmbb9c4NWdX0qXUp4wjpHGAodznKkFug7/e/So7fw7FaiTZdSHcuwkoMjoePStbxtruTrcjk1mEO+7TVZmb94rzY2nOeQRxzVq21BPssdwbOGOJ0d1ETqSu35TnO0d+xpsugW0+BPLMxU4DjAbGemcc/jmnQaJY26bSkkyf3JWyAcdcD8aV4WCzLUb/AGizimtAoVgHhUrgDnpjt3FQzuHi+0YaXyyVIYDdnackg/dA449ATzmrartARV2ovyqo6AA8Ch4Y5CGkiVmA27iOeh4zUXVyjNubVbhjbskbHIJEfC8jIUtwc4/PI461MkccURYW8E5ULtV41BcHO0qcc59D3zzipBpkEcqSQIkZR9yhowwDZHI7/rTHsLohTHqG14wVixABtBzwCc4+vWquibBJaQReXHOF8oAbWRcFnAAxkeo7d+elRy2UYuVU2luzyfIuVG1W5ODx6YHHJxVxROdscsMbxkbWYtkngdRjB5/xoNnEylCZtrHOBK3UH60uaw7GVLZxzybiiKkGSXRAvKgbgMdQvTJz9TWg/mRI5CRPIpCbSoDBicKQf4gfw785Bohs3tuIdsqGPywJXbOOPcj8sU0Wmos8bm6tkkQbVcQliB36nv8A5xQ5JisWlQpGEDbgqgZ+gqDUrf7TZupPzLlhxznGMfrVsgfwggY/pUV3BJcW7RQuEcnPPcZ6f1/CoT1KIkjUnKPx0jGOMAk//En8BTJ4g1yD0bbgFhj77gH9T/L61Cy3iRIjhhhgyLsyy46fcDDHHc/WrMFvK8rNM5khZGDB12qc4yAvX0JJ9Kt6aiuOl1W2trkwyu6Og5yhx3/z6VV2R3DvJbXMsgL7vngXOTzxu5OP07VriRsAKxG3pzVObTrS5lMsqfvH5ZlPPT1pKSBpjrAQTkTQXN27QttdZZDgnpkg9vYcflVznjp0/pUNnZW1l5htlx5mN5J9M4/mamB+UEZJxSb1EkZuuQWkwszf3j2qrIfLKjO9v6Y4596m0gsbeTeMHzDx+ApmttawwQSXtk90nmY4H+rB4Jz+I47/AIU7Rw32Z9x58w9foK1p9Cv+Xcvkc1It5FqlzJAVaE3bsygjOd3uK1762ZtRW5s5ZJLqSVEOTgQIDz7HPA5zxmppfDFpPPJcG4ukeVi7BHAAJOTjihfDVrGpQXN0QfV1/wAKtxd7ivGVkVIF1GKKze6kWLb5yzNJIQFYj5S2T19Oo6U60N0g00SXEXCyCfMuQp7FueT165H0qyfDNq67Tc3Y9xIM/wAqcPDloox5tyfXMnX9KTTGopu1yhbSXURsWuLmGNfJkEnmTdHycE5PLHjk5A7CmwXEwjt2e8gDLbSK/wDpGdsh+6xyfvZx149O1aJ8OWrYzPdYHbzP/rUn/CNWnI865w3UeYOf0osPkXcoxXE2yzCXludtq4lbz8hZDnaTzy3Trx1xTovtyx20ryxpGbJwXeTjzecHJPLfd5OR1xV5fDtpGCqyT4PUFx/hQ/h+2kUIZpwB6MOf0pWH7NWvco7r0QqTMi/6CRnz/uzZPcn73Tk9OcGnb7tvL8qVCp087SsvHne2erdOvvjpVgeF7IH/AFs5z1yV/wAKQeFbJeBNcY643Lj/ANBp8pFl3IVXUWDNEcj7CNuGJ2y+gz/H9eaST+0ArqrsrtYrsXzDuEnfGf4sevPPFWl8OW8YxHdXSAnOFKD/ANlpreGLSTJkmuGLdSdmfz20crF7u1yK4/tLNysAbK2iGIoxID5G4DI5br15p066puvjArY+zx/Z9pJIbHzBc9T97JPzdKWPwpZwOHjuLpWHQ7l/+JpR4WsxH5QnuQpOfvLn89tHIJNMjvF1RWvlgV/lgj8jYxPPG8KcfMevJ56cUXB1XbfmGGRSscZt9pyRnG4LxyfvZJ56cVLH4YtIVKLcXJUnJDMp/wDZaZ/wiVngD7TeYHQeYvH6UcgNq1xLmXVB9sENtOh2xeVjDbQQN4HHJ+9k8npwKW9n1BH1AQo2IvL8kIQSQcbwnHJ65Jzj0p3/AAi1rtCfa7zC9P3g/wAKYfCFg5yZrnJ77l/+Jo5BXI5LzUnivGhtrmMmRBBmPO1P4gMAj1yeamuJNUD3QijYbbiNYsDjyz1xwfbLc/QU6Pwxaw4CXN2AOg3jH8qd/wAI7bhsi6u/p5g/wpcpooprcZNc6irXQhik2pcRqmFGDEeu3I/Njnr2onudSjiu2ELfJdrHEQAMxZHTI+nzHPX2qRfD1snS5u/+/n/1qb/wjVvnP22+/wC/o/wo5BSSXUZJeajE04FsW23iwp0GIz6cf+PHPX2qFr6+V5P3JAW9EXAAHl47Z6Z4+Y8c8Va/4R237XN4DjGRL0/SlHh6AYzd3jYGOZR/hTUfIdl3IP7Uu+Aynm/8k7Qo+TJ4APTtyfWiPUb0tCHjA3XjQOAAPlA4AyePx5ParbaNC2cTzqSMcFeP0ph0CFkKtdXRJA+bcoIx9BS5F2BqK6kEctxPqweYsRHNJbFdmUliIyAcZAwcZPuPSrOhFjaSbuD5p6HPYU1dAhQ5N3dsMYwzrj/0GrlrbLYxtHGzuGbf85Bx2wMY44qkmpCbiqbS6n//2Q==">
            <a:extLst>
              <a:ext uri="{FF2B5EF4-FFF2-40B4-BE49-F238E27FC236}">
                <a16:creationId xmlns:a16="http://schemas.microsoft.com/office/drawing/2014/main" id="{169CE5DF-5C1E-4A34-9692-B871BF7AD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845" y="844400"/>
            <a:ext cx="4004310" cy="516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231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6BA8B9-AC75-49CF-AD7F-508D37662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757237"/>
            <a:ext cx="7315200" cy="5343525"/>
          </a:xfrm>
          <a:prstGeom prst="rect">
            <a:avLst/>
          </a:prstGeom>
        </p:spPr>
      </p:pic>
    </p:spTree>
    <p:extLst>
      <p:ext uri="{BB962C8B-B14F-4D97-AF65-F5344CB8AC3E}">
        <p14:creationId xmlns:p14="http://schemas.microsoft.com/office/powerpoint/2010/main" val="860672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3F49C62-78C0-42B6-9A3F-A5421F06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27" y="396240"/>
            <a:ext cx="10783146" cy="6065520"/>
          </a:xfrm>
          <a:prstGeom prst="rect">
            <a:avLst/>
          </a:prstGeom>
        </p:spPr>
      </p:pic>
    </p:spTree>
    <p:extLst>
      <p:ext uri="{BB962C8B-B14F-4D97-AF65-F5344CB8AC3E}">
        <p14:creationId xmlns:p14="http://schemas.microsoft.com/office/powerpoint/2010/main" val="132227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071015-EB03-48CA-B6EF-590E9CA29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481012"/>
            <a:ext cx="10477500" cy="5895975"/>
          </a:xfrm>
          <a:prstGeom prst="rect">
            <a:avLst/>
          </a:prstGeom>
        </p:spPr>
      </p:pic>
    </p:spTree>
    <p:extLst>
      <p:ext uri="{BB962C8B-B14F-4D97-AF65-F5344CB8AC3E}">
        <p14:creationId xmlns:p14="http://schemas.microsoft.com/office/powerpoint/2010/main" val="4238215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8E20DD1-7FCD-4671-8335-B6F92CE25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2783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632" y="232144"/>
            <a:ext cx="6552728" cy="651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uppieren 18">
            <a:extLst>
              <a:ext uri="{FF2B5EF4-FFF2-40B4-BE49-F238E27FC236}">
                <a16:creationId xmlns:a16="http://schemas.microsoft.com/office/drawing/2014/main" id="{A9376FA9-DDEA-4D89-9CA1-0A0E8796122F}"/>
              </a:ext>
            </a:extLst>
          </p:cNvPr>
          <p:cNvGrpSpPr/>
          <p:nvPr/>
        </p:nvGrpSpPr>
        <p:grpSpPr>
          <a:xfrm>
            <a:off x="265538" y="0"/>
            <a:ext cx="11837194" cy="6858000"/>
            <a:chOff x="265538" y="0"/>
            <a:chExt cx="11837194" cy="6858000"/>
          </a:xfrm>
        </p:grpSpPr>
        <p:pic>
          <p:nvPicPr>
            <p:cNvPr id="4" name="Grafik 3">
              <a:extLst>
                <a:ext uri="{FF2B5EF4-FFF2-40B4-BE49-F238E27FC236}">
                  <a16:creationId xmlns:a16="http://schemas.microsoft.com/office/drawing/2014/main" id="{BBCD8410-1CDC-4755-B127-DCC56D96F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538" y="0"/>
              <a:ext cx="11837194" cy="6858000"/>
            </a:xfrm>
            <a:prstGeom prst="rect">
              <a:avLst/>
            </a:prstGeom>
          </p:spPr>
        </p:pic>
        <p:pic>
          <p:nvPicPr>
            <p:cNvPr id="7" name="Grafik 6">
              <a:extLst>
                <a:ext uri="{FF2B5EF4-FFF2-40B4-BE49-F238E27FC236}">
                  <a16:creationId xmlns:a16="http://schemas.microsoft.com/office/drawing/2014/main" id="{CB727136-81C1-4078-B271-A192AD188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2307" y="3550550"/>
              <a:ext cx="1921054" cy="2649048"/>
            </a:xfrm>
            <a:prstGeom prst="rect">
              <a:avLst/>
            </a:prstGeom>
          </p:spPr>
        </p:pic>
        <p:pic>
          <p:nvPicPr>
            <p:cNvPr id="11" name="Grafik 10">
              <a:extLst>
                <a:ext uri="{FF2B5EF4-FFF2-40B4-BE49-F238E27FC236}">
                  <a16:creationId xmlns:a16="http://schemas.microsoft.com/office/drawing/2014/main" id="{4894EA93-9684-4830-88D5-284CA11F3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1595" y="3561567"/>
              <a:ext cx="1866652" cy="2759215"/>
            </a:xfrm>
            <a:prstGeom prst="rect">
              <a:avLst/>
            </a:prstGeom>
          </p:spPr>
        </p:pic>
        <p:pic>
          <p:nvPicPr>
            <p:cNvPr id="14" name="Grafik 13">
              <a:extLst>
                <a:ext uri="{FF2B5EF4-FFF2-40B4-BE49-F238E27FC236}">
                  <a16:creationId xmlns:a16="http://schemas.microsoft.com/office/drawing/2014/main" id="{4B696BEC-0DD0-4314-9EFC-A04CB3712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3895" y="3550550"/>
              <a:ext cx="1866653" cy="2795831"/>
            </a:xfrm>
            <a:prstGeom prst="rect">
              <a:avLst/>
            </a:prstGeom>
          </p:spPr>
        </p:pic>
      </p:grpSp>
    </p:spTree>
    <p:custDataLst>
      <p:tags r:id="rId1"/>
    </p:custDataLst>
    <p:extLst>
      <p:ext uri="{BB962C8B-B14F-4D97-AF65-F5344CB8AC3E}">
        <p14:creationId xmlns:p14="http://schemas.microsoft.com/office/powerpoint/2010/main" val="89109661"/>
      </p:ext>
    </p:extLst>
  </p:cSld>
  <p:clrMapOvr>
    <a:masterClrMapping/>
  </p:clrMapOvr>
  <mc:AlternateContent xmlns:mc="http://schemas.openxmlformats.org/markup-compatibility/2006" xmlns:p14="http://schemas.microsoft.com/office/powerpoint/2010/main">
    <mc:Choice Requires="p14">
      <p:transition spd="slow" p14:dur="2000" advTm="61500"/>
    </mc:Choice>
    <mc:Fallback xmlns="">
      <p:transition spd="slow" advTm="6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B20BCA2-85B2-4253-8EE9-B331D6F67B45}"/>
              </a:ext>
            </a:extLst>
          </p:cNvPr>
          <p:cNvPicPr>
            <a:picLocks noChangeAspect="1"/>
          </p:cNvPicPr>
          <p:nvPr/>
        </p:nvPicPr>
        <p:blipFill rotWithShape="1">
          <a:blip r:embed="rId3"/>
          <a:srcRect l="16191" r="43572" b="16798"/>
          <a:stretch/>
        </p:blipFill>
        <p:spPr>
          <a:xfrm>
            <a:off x="2982686" y="226333"/>
            <a:ext cx="6226628" cy="6405333"/>
          </a:xfrm>
          <a:prstGeom prst="rect">
            <a:avLst/>
          </a:prstGeom>
        </p:spPr>
      </p:pic>
    </p:spTree>
    <p:extLst>
      <p:ext uri="{BB962C8B-B14F-4D97-AF65-F5344CB8AC3E}">
        <p14:creationId xmlns:p14="http://schemas.microsoft.com/office/powerpoint/2010/main" val="3916577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9C8C8C-5C52-4A70-A6F8-1205F4448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219" y="256834"/>
            <a:ext cx="8449561" cy="6344331"/>
          </a:xfrm>
          <a:prstGeom prst="rect">
            <a:avLst/>
          </a:prstGeom>
        </p:spPr>
      </p:pic>
    </p:spTree>
    <p:extLst>
      <p:ext uri="{BB962C8B-B14F-4D97-AF65-F5344CB8AC3E}">
        <p14:creationId xmlns:p14="http://schemas.microsoft.com/office/powerpoint/2010/main" val="4194678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C973D5F-F201-4B5C-8ADF-0F80CEF9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968" y="0"/>
            <a:ext cx="9644063" cy="6858000"/>
          </a:xfrm>
          <a:prstGeom prst="rect">
            <a:avLst/>
          </a:prstGeom>
        </p:spPr>
      </p:pic>
    </p:spTree>
    <p:extLst>
      <p:ext uri="{BB962C8B-B14F-4D97-AF65-F5344CB8AC3E}">
        <p14:creationId xmlns:p14="http://schemas.microsoft.com/office/powerpoint/2010/main" val="1122448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9122246-7CAB-40AA-9419-676DE66B2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314" y="90642"/>
            <a:ext cx="8505371" cy="6676716"/>
          </a:xfrm>
          <a:prstGeom prst="rect">
            <a:avLst/>
          </a:prstGeom>
        </p:spPr>
      </p:pic>
    </p:spTree>
    <p:extLst>
      <p:ext uri="{BB962C8B-B14F-4D97-AF65-F5344CB8AC3E}">
        <p14:creationId xmlns:p14="http://schemas.microsoft.com/office/powerpoint/2010/main" val="1264274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C5C1EF-B929-4A20-BE61-C4946B1E9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90" y="1117600"/>
            <a:ext cx="11740927" cy="4934858"/>
          </a:xfrm>
          <a:prstGeom prst="rect">
            <a:avLst/>
          </a:prstGeom>
        </p:spPr>
      </p:pic>
    </p:spTree>
    <p:extLst>
      <p:ext uri="{BB962C8B-B14F-4D97-AF65-F5344CB8AC3E}">
        <p14:creationId xmlns:p14="http://schemas.microsoft.com/office/powerpoint/2010/main" val="3622447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C29BF44-7B20-4A26-8490-C7DFE0E26072}"/>
              </a:ext>
            </a:extLst>
          </p:cNvPr>
          <p:cNvPicPr>
            <a:picLocks noChangeAspect="1"/>
          </p:cNvPicPr>
          <p:nvPr/>
        </p:nvPicPr>
        <p:blipFill rotWithShape="1">
          <a:blip r:embed="rId3">
            <a:extLst>
              <a:ext uri="{28A0092B-C50C-407E-A947-70E740481C1C}">
                <a14:useLocalDpi xmlns:a14="http://schemas.microsoft.com/office/drawing/2010/main" val="0"/>
              </a:ext>
            </a:extLst>
          </a:blip>
          <a:srcRect t="24920" b="24709"/>
          <a:stretch/>
        </p:blipFill>
        <p:spPr>
          <a:xfrm>
            <a:off x="540825" y="1330377"/>
            <a:ext cx="11110350" cy="4197246"/>
          </a:xfrm>
          <a:prstGeom prst="rect">
            <a:avLst/>
          </a:prstGeom>
        </p:spPr>
      </p:pic>
    </p:spTree>
    <p:extLst>
      <p:ext uri="{BB962C8B-B14F-4D97-AF65-F5344CB8AC3E}">
        <p14:creationId xmlns:p14="http://schemas.microsoft.com/office/powerpoint/2010/main" val="1627342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C29BF44-7B20-4A26-8490-C7DFE0E26072}"/>
              </a:ext>
            </a:extLst>
          </p:cNvPr>
          <p:cNvPicPr>
            <a:picLocks noChangeAspect="1"/>
          </p:cNvPicPr>
          <p:nvPr/>
        </p:nvPicPr>
        <p:blipFill rotWithShape="1">
          <a:blip r:embed="rId3">
            <a:extLst>
              <a:ext uri="{28A0092B-C50C-407E-A947-70E740481C1C}">
                <a14:useLocalDpi xmlns:a14="http://schemas.microsoft.com/office/drawing/2010/main" val="0"/>
              </a:ext>
            </a:extLst>
          </a:blip>
          <a:srcRect t="24920" b="24709"/>
          <a:stretch/>
        </p:blipFill>
        <p:spPr>
          <a:xfrm>
            <a:off x="540825" y="1330377"/>
            <a:ext cx="11110350" cy="4197246"/>
          </a:xfrm>
          <a:prstGeom prst="rect">
            <a:avLst/>
          </a:prstGeom>
        </p:spPr>
      </p:pic>
    </p:spTree>
    <p:extLst>
      <p:ext uri="{BB962C8B-B14F-4D97-AF65-F5344CB8AC3E}">
        <p14:creationId xmlns:p14="http://schemas.microsoft.com/office/powerpoint/2010/main" val="142030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Menschliches Gesicht, Kleidung, Person, Mann enthält.&#10;&#10;Automatisch generierte Beschreibung">
            <a:extLst>
              <a:ext uri="{FF2B5EF4-FFF2-40B4-BE49-F238E27FC236}">
                <a16:creationId xmlns:a16="http://schemas.microsoft.com/office/drawing/2014/main" id="{3A555E67-0D67-43CA-BDDE-9C2B63842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0"/>
            <a:ext cx="12001500" cy="6858000"/>
          </a:xfrm>
          <a:prstGeom prst="rect">
            <a:avLst/>
          </a:prstGeom>
        </p:spPr>
      </p:pic>
    </p:spTree>
    <p:extLst>
      <p:ext uri="{BB962C8B-B14F-4D97-AF65-F5344CB8AC3E}">
        <p14:creationId xmlns:p14="http://schemas.microsoft.com/office/powerpoint/2010/main" val="172947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F36B1C8-0F7C-4356-8484-4BFA9A13C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598" y="0"/>
            <a:ext cx="5154804" cy="6858000"/>
          </a:xfrm>
          <a:prstGeom prst="rect">
            <a:avLst/>
          </a:prstGeom>
        </p:spPr>
      </p:pic>
    </p:spTree>
    <p:extLst>
      <p:ext uri="{BB962C8B-B14F-4D97-AF65-F5344CB8AC3E}">
        <p14:creationId xmlns:p14="http://schemas.microsoft.com/office/powerpoint/2010/main" val="1500866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61255B-8935-4D88-9DC3-18DF06443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499" y="0"/>
            <a:ext cx="3413002" cy="6858000"/>
          </a:xfrm>
          <a:prstGeom prst="rect">
            <a:avLst/>
          </a:prstGeom>
        </p:spPr>
      </p:pic>
    </p:spTree>
    <p:extLst>
      <p:ext uri="{BB962C8B-B14F-4D97-AF65-F5344CB8AC3E}">
        <p14:creationId xmlns:p14="http://schemas.microsoft.com/office/powerpoint/2010/main" val="3243555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2E18515-E524-4637-99DE-BDBD5FF9F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3395019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E8485C0-917A-4BFB-A1C0-2B2F606B3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245" y="0"/>
            <a:ext cx="5145510" cy="6858000"/>
          </a:xfrm>
          <a:prstGeom prst="rect">
            <a:avLst/>
          </a:prstGeom>
        </p:spPr>
      </p:pic>
    </p:spTree>
    <p:extLst>
      <p:ext uri="{BB962C8B-B14F-4D97-AF65-F5344CB8AC3E}">
        <p14:creationId xmlns:p14="http://schemas.microsoft.com/office/powerpoint/2010/main" val="186303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57D6D2-4BAD-46FD-A178-A6BF02B4282D}"/>
              </a:ext>
            </a:extLst>
          </p:cNvPr>
          <p:cNvPicPr>
            <a:picLocks noChangeAspect="1"/>
          </p:cNvPicPr>
          <p:nvPr/>
        </p:nvPicPr>
        <p:blipFill rotWithShape="1">
          <a:blip r:embed="rId3">
            <a:extLst>
              <a:ext uri="{28A0092B-C50C-407E-A947-70E740481C1C}">
                <a14:useLocalDpi xmlns:a14="http://schemas.microsoft.com/office/drawing/2010/main" val="0"/>
              </a:ext>
            </a:extLst>
          </a:blip>
          <a:srcRect b="8778"/>
          <a:stretch/>
        </p:blipFill>
        <p:spPr>
          <a:xfrm>
            <a:off x="3149600" y="526215"/>
            <a:ext cx="5892800" cy="5805569"/>
          </a:xfrm>
          <a:prstGeom prst="rect">
            <a:avLst/>
          </a:prstGeom>
        </p:spPr>
      </p:pic>
    </p:spTree>
    <p:extLst>
      <p:ext uri="{BB962C8B-B14F-4D97-AF65-F5344CB8AC3E}">
        <p14:creationId xmlns:p14="http://schemas.microsoft.com/office/powerpoint/2010/main" val="3115994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41F250-1974-4BFD-BD16-A1EB2F3C9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762" y="457200"/>
            <a:ext cx="9896475" cy="5943600"/>
          </a:xfrm>
          <a:prstGeom prst="rect">
            <a:avLst/>
          </a:prstGeom>
        </p:spPr>
      </p:pic>
    </p:spTree>
    <p:extLst>
      <p:ext uri="{BB962C8B-B14F-4D97-AF65-F5344CB8AC3E}">
        <p14:creationId xmlns:p14="http://schemas.microsoft.com/office/powerpoint/2010/main" val="1924819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4D06B7-790D-4432-9AA1-CB14FA756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333" y="0"/>
            <a:ext cx="9059333" cy="6858000"/>
          </a:xfrm>
          <a:prstGeom prst="rect">
            <a:avLst/>
          </a:prstGeom>
        </p:spPr>
      </p:pic>
    </p:spTree>
    <p:extLst>
      <p:ext uri="{BB962C8B-B14F-4D97-AF65-F5344CB8AC3E}">
        <p14:creationId xmlns:p14="http://schemas.microsoft.com/office/powerpoint/2010/main" val="118041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4D06B7-790D-4432-9AA1-CB14FA756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333" y="0"/>
            <a:ext cx="9059333" cy="6858000"/>
          </a:xfrm>
          <a:prstGeom prst="rect">
            <a:avLst/>
          </a:prstGeom>
        </p:spPr>
      </p:pic>
    </p:spTree>
    <p:extLst>
      <p:ext uri="{BB962C8B-B14F-4D97-AF65-F5344CB8AC3E}">
        <p14:creationId xmlns:p14="http://schemas.microsoft.com/office/powerpoint/2010/main" val="2423596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09E22BE-49F2-4632-B636-C34527421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764" y="672353"/>
            <a:ext cx="6876472" cy="5513294"/>
          </a:xfrm>
          <a:prstGeom prst="rect">
            <a:avLst/>
          </a:prstGeom>
        </p:spPr>
      </p:pic>
    </p:spTree>
    <p:extLst>
      <p:ext uri="{BB962C8B-B14F-4D97-AF65-F5344CB8AC3E}">
        <p14:creationId xmlns:p14="http://schemas.microsoft.com/office/powerpoint/2010/main" val="1876133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09E22BE-49F2-4632-B636-C34527421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764" y="672353"/>
            <a:ext cx="6876472" cy="5513294"/>
          </a:xfrm>
          <a:prstGeom prst="rect">
            <a:avLst/>
          </a:prstGeom>
        </p:spPr>
      </p:pic>
    </p:spTree>
    <p:extLst>
      <p:ext uri="{BB962C8B-B14F-4D97-AF65-F5344CB8AC3E}">
        <p14:creationId xmlns:p14="http://schemas.microsoft.com/office/powerpoint/2010/main" val="3213527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2983D1-5AE7-4FF7-9B0D-DEBA81DCE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76" y="918199"/>
            <a:ext cx="9520518" cy="5354359"/>
          </a:xfrm>
          <a:prstGeom prst="rect">
            <a:avLst/>
          </a:prstGeom>
        </p:spPr>
      </p:pic>
    </p:spTree>
    <p:extLst>
      <p:ext uri="{BB962C8B-B14F-4D97-AF65-F5344CB8AC3E}">
        <p14:creationId xmlns:p14="http://schemas.microsoft.com/office/powerpoint/2010/main" val="523839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2983D1-5AE7-4FF7-9B0D-DEBA81DCE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76" y="918199"/>
            <a:ext cx="9520518" cy="5354359"/>
          </a:xfrm>
          <a:prstGeom prst="rect">
            <a:avLst/>
          </a:prstGeom>
        </p:spPr>
      </p:pic>
    </p:spTree>
    <p:extLst>
      <p:ext uri="{BB962C8B-B14F-4D97-AF65-F5344CB8AC3E}">
        <p14:creationId xmlns:p14="http://schemas.microsoft.com/office/powerpoint/2010/main" val="3296968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FAAE1C-450E-418F-98FD-1B3406E33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1123950"/>
            <a:ext cx="8191500" cy="4610100"/>
          </a:xfrm>
          <a:prstGeom prst="rect">
            <a:avLst/>
          </a:prstGeom>
        </p:spPr>
      </p:pic>
    </p:spTree>
    <p:extLst>
      <p:ext uri="{BB962C8B-B14F-4D97-AF65-F5344CB8AC3E}">
        <p14:creationId xmlns:p14="http://schemas.microsoft.com/office/powerpoint/2010/main" val="415476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67F5172-15C8-4BD6-85AD-E34413BDA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047750"/>
            <a:ext cx="9525000" cy="4762500"/>
          </a:xfrm>
          <a:prstGeom prst="rect">
            <a:avLst/>
          </a:prstGeom>
        </p:spPr>
      </p:pic>
    </p:spTree>
    <p:extLst>
      <p:ext uri="{BB962C8B-B14F-4D97-AF65-F5344CB8AC3E}">
        <p14:creationId xmlns:p14="http://schemas.microsoft.com/office/powerpoint/2010/main" val="2325059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1554A6-C92A-4216-8ADC-33A07239D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6267"/>
            <a:ext cx="12192000" cy="4365466"/>
          </a:xfrm>
          <a:prstGeom prst="rect">
            <a:avLst/>
          </a:prstGeom>
        </p:spPr>
      </p:pic>
    </p:spTree>
    <p:extLst>
      <p:ext uri="{BB962C8B-B14F-4D97-AF65-F5344CB8AC3E}">
        <p14:creationId xmlns:p14="http://schemas.microsoft.com/office/powerpoint/2010/main" val="2505823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5CC2407-41C0-4BF7-AA7B-CC81E7EB8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58" y="0"/>
            <a:ext cx="10269884" cy="6858000"/>
          </a:xfrm>
          <a:prstGeom prst="rect">
            <a:avLst/>
          </a:prstGeom>
        </p:spPr>
      </p:pic>
    </p:spTree>
    <p:extLst>
      <p:ext uri="{BB962C8B-B14F-4D97-AF65-F5344CB8AC3E}">
        <p14:creationId xmlns:p14="http://schemas.microsoft.com/office/powerpoint/2010/main" val="2952099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498B59D-EBA5-4857-9676-46B40A65D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371600"/>
            <a:ext cx="6858000" cy="4114800"/>
          </a:xfrm>
          <a:prstGeom prst="rect">
            <a:avLst/>
          </a:prstGeom>
        </p:spPr>
      </p:pic>
    </p:spTree>
    <p:extLst>
      <p:ext uri="{BB962C8B-B14F-4D97-AF65-F5344CB8AC3E}">
        <p14:creationId xmlns:p14="http://schemas.microsoft.com/office/powerpoint/2010/main" val="2715451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6EDFA6A-E21F-4E2C-9AA0-6C1EB9B20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448235"/>
            <a:ext cx="4504765" cy="4504765"/>
          </a:xfrm>
          <a:prstGeom prst="rect">
            <a:avLst/>
          </a:prstGeom>
        </p:spPr>
      </p:pic>
      <p:pic>
        <p:nvPicPr>
          <p:cNvPr id="5" name="Grafik 4">
            <a:extLst>
              <a:ext uri="{FF2B5EF4-FFF2-40B4-BE49-F238E27FC236}">
                <a16:creationId xmlns:a16="http://schemas.microsoft.com/office/drawing/2014/main" id="{939EB768-C0BA-47AF-8F07-DF752871222D}"/>
              </a:ext>
            </a:extLst>
          </p:cNvPr>
          <p:cNvPicPr>
            <a:picLocks noChangeAspect="1"/>
          </p:cNvPicPr>
          <p:nvPr/>
        </p:nvPicPr>
        <p:blipFill rotWithShape="1">
          <a:blip r:embed="rId4">
            <a:extLst>
              <a:ext uri="{28A0092B-C50C-407E-A947-70E740481C1C}">
                <a14:useLocalDpi xmlns:a14="http://schemas.microsoft.com/office/drawing/2010/main" val="0"/>
              </a:ext>
            </a:extLst>
          </a:blip>
          <a:srcRect r="5982"/>
          <a:stretch/>
        </p:blipFill>
        <p:spPr>
          <a:xfrm rot="19272937">
            <a:off x="3848414" y="4361229"/>
            <a:ext cx="2641616" cy="1579054"/>
          </a:xfrm>
          <a:prstGeom prst="rect">
            <a:avLst/>
          </a:prstGeom>
        </p:spPr>
      </p:pic>
    </p:spTree>
    <p:extLst>
      <p:ext uri="{BB962C8B-B14F-4D97-AF65-F5344CB8AC3E}">
        <p14:creationId xmlns:p14="http://schemas.microsoft.com/office/powerpoint/2010/main" val="1984435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6EDFA6A-E21F-4E2C-9AA0-6C1EB9B20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448235"/>
            <a:ext cx="4504765" cy="4504765"/>
          </a:xfrm>
          <a:prstGeom prst="rect">
            <a:avLst/>
          </a:prstGeom>
        </p:spPr>
      </p:pic>
      <p:pic>
        <p:nvPicPr>
          <p:cNvPr id="5" name="Grafik 4">
            <a:extLst>
              <a:ext uri="{FF2B5EF4-FFF2-40B4-BE49-F238E27FC236}">
                <a16:creationId xmlns:a16="http://schemas.microsoft.com/office/drawing/2014/main" id="{939EB768-C0BA-47AF-8F07-DF752871222D}"/>
              </a:ext>
            </a:extLst>
          </p:cNvPr>
          <p:cNvPicPr>
            <a:picLocks noChangeAspect="1"/>
          </p:cNvPicPr>
          <p:nvPr/>
        </p:nvPicPr>
        <p:blipFill rotWithShape="1">
          <a:blip r:embed="rId4">
            <a:extLst>
              <a:ext uri="{28A0092B-C50C-407E-A947-70E740481C1C}">
                <a14:useLocalDpi xmlns:a14="http://schemas.microsoft.com/office/drawing/2010/main" val="0"/>
              </a:ext>
            </a:extLst>
          </a:blip>
          <a:srcRect r="5982"/>
          <a:stretch/>
        </p:blipFill>
        <p:spPr>
          <a:xfrm rot="19272937">
            <a:off x="3848414" y="4361229"/>
            <a:ext cx="2641616" cy="1579054"/>
          </a:xfrm>
          <a:prstGeom prst="rect">
            <a:avLst/>
          </a:prstGeom>
        </p:spPr>
      </p:pic>
    </p:spTree>
    <p:extLst>
      <p:ext uri="{BB962C8B-B14F-4D97-AF65-F5344CB8AC3E}">
        <p14:creationId xmlns:p14="http://schemas.microsoft.com/office/powerpoint/2010/main" val="2466504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ta:image/jpeg;base64,/9j/4AAQSkZJRgABAQAAAQABAAD/2wCEAAkGBxMTEhUTExIWFhUXFxsZGRcYGR8gHhgdHh0dGhseHx4YHyggGh4nIB4bIjEhJSkrLy4uGh8zODMtNygtLisBCgoKDg0OFxAQFy0dHR0tLS0tLS0tLS0tLS0tLS0rLS0tLS0tLS0tLS0tLS0tLS0tLS0tKy0tLS0tLS0tLS0tLf/AABEIAK4BIgMBIgACEQEDEQH/xAAcAAACAwEBAQEAAAAAAAAAAAAFBgMEBwIAAQj/xABFEAABAwIEBAMECAQEBAYDAAABAgMRBCEABRIxBkFRYRMicQcygZEUI0JSobHB8DNictGCkqLhFiSy8RVDU1Rj0jRzo//EABgBAQEBAQEAAAAAAAAAAAAAAAABAgME/8QAHBEBAQEAAwEBAQAAAAAAAAAAAAERAiExQZED/9oADAMBAAIRAxEAPwBWoco+jnUxKVC87z27jth3yOsD4+64PeH6idx+WMq4Qzl1VUlLi1LCwRBPPcflh8ep1oOtJ0qF0xy/fTCKbgxFt++Oa6hS42pCkykiCOoP6jryjtiHIs1S+kyNLqffT+qe35YKoJHaMUYRxfkymHPCVKgbtqj3k/3GxGBuW8MVL3utkD7yrD++N3zzKUvpAsFJJKCdknnMXg2B+B5YV2asjUFDSpJhQ6HniFLWU+z9AV9c5rgXSmw+e+HHLqFqlb0ttpSqxJAufjviozUkJJVzk/DFSlfXV1CWGt1e8rkhI3UfT8TAxnUNWQUZfUp5Q8iLJsYKuZ7x+Z7YM5iiEpAsCQDHIGAcTstBpKWmzpQgQJPzm1yevWcTLaChBvPXniqXqiB9W0ka4j+nuZ59sW8qzJyHGvL46ESFkeUzYEgReeXPl0ElcgNNkpSAfyx8W0mnT95RNuq1d7G35AYniol5QwlhxL8rJl1x02WVgT4gUPdI+zGwsMcoy5406V1z6PAaSl11KWyFr0AKCFKKtPvCDpSNR6Tiq3VuFSaeoGvxJ8yBAAHmIV0SY0z3AvM4K8R5u0lxhh06WY8Ra1DyOOfYbJ2AHvmYuEd8VAF/Jasf80y8A+8S46wq6JJJSkHkQmB3jcDBLLM9Pga6tP0UhRRDnl1wBdOoSR6fM74IcPcOJQ+lbTqks3ljdBkWKZ/hjnCbGMCHMzbPi1zwlLjhaZ8pV4bKFFCYABjUQpRPcYA/l9UlxGppaVJmykkEWx8rMpYdB8VhCptJFzf7wv2N8KjqwzT1lXRvthBbbGhuDpcKwnXF0pOkm0XPphhyCodNE08+dSizrWYAJtOwsDHS04CRPDNOBCC4iBYJXMR/XOIRk6AQPGfA6ynf/J+/lgVRcZf8sw+6wpPjPFCUoMiAoJKpMddo3GGZ2ASk7YAI7lyEupMrWQSRqVYETJIEAn+4xZSybRYcvy+eOc2zJLDzDbgP/MKKQroRABM7yVAfPAnPH8zR4ykU7bbTYUdaoJKBzEK6X2wDI3USOXP9+mKmZ5s2wyX3DKLQU3UudgORn1+OAXDnDtQ/pfqKoraeYUC2kmFJcTEFMBKSJ5Dlio3TRSlpwajQVSVLTHvNaiZjppUox0GAJUnFiHwGXEPUvjApbeUPLJEAza/Tcd8cUFdVsqcp6tvxg0oJK0fxNJEpWUmPFQRO3msQQThszrLmX2VNLhTbqZQsX0mJSoH8fT1wv0zi3KNiqIKn6cKZeAuXWkLKVDqpaYCxznUPtYCLhsMal0kIcpX1FbSVCQ26BK2ylV0kgakggEQrBB+qdZKmWqEgD3FILaWzI3VcFEGxGkm3fEOY5Wy4pJMpVKVJWg6V2IUL72iYO2+BHGufPIUuCWmwjWlablSpgpuLRa3OfUYD2bPO06KelQrSp4rK3wLJUSXFBE7EkqidgPiPtPmSKVKW6p3ybJeWSQrnpcN4PQmx26T84ez6nzFjS4pLbgH1iCqCI2WjVy5hQ254TUZyHmloWkuC6QSISuDGoQeRG4/DlvhJyll9S7PBrg/OGUv1NMwQWA4VtFM6YV7wE8gbD0wlZpw1UqqnShsKQXlqCtSYgqJve3ywTp9aIS0gTeQLcu34k4J0dasXWkAHe4PrsI36Y6eyS/GfupvaJmwZpA2geZxQSD0SmCY6Tt8cLfCdMupBCAUx7y+X4bn+2GSrQ26jSpOpJvChPafnacRjNWcvph4bUyoAJkxJ+0o7x/ceuNWS3b4kuI00ZZXpKr7ztz6cucYJNqKkbzqMkekAfG4PxwpUmaLqCpxagXDYwIHQW5W/ucNXDSdSdSrQpVhuSdPzA3xwub06RAtpAJEK3x7BR5dKFEKfQFAkEHVYjcWGPYyB2UcHU1OtKwFKWnZRO3wFsMbrSVKjoMY1nHElapZS46pJG6U+UD5Y1PgzMPHpG3JlWyp5qFsIK9QgtLDiDCxt/v1HbDZlGYpfRIHmFlJJ90/qOhwGzKm57zgQ6+5SnxUCVR7vJQ3g/wB+WKH9Ii3Lnhe4uyBbqC4wQl8JgSLOAbA9+h7wbbFMjzVuqZS80ZSobHdJ2KT0IP7jBI7fu/bBX59bra990Uw1eITp0hMEevQY27gzh5FCwQTrdVBccO6o2SOiRy+JxKlplouPaUpUR517WA5k8rTgVwxxI/VVmltsfREk6lFN4g6STNiVRCRy3wQJy7LFZs46+84pNOhWlCEx6gQRExBJIJ80CwwfaraTLWgwXVGSSlJ8yjNtkCybdhPfHFXwvW0rjn0F1osOq1aXP/LJttHIQJEyALWvd4d4cRTS64rxqlfvOq5dkzsP3YWEE1JmTNU2VNKCgDCgQQUnuDBH/fEyaFCbgCesfLAqkWlWYPLRGlDIQ6Rspwq1AHqQkXPKYwTzWiW9TOtIX4anEFIXvpkQTy5WmbT2xQGyzMWlsqrPESlClLTrUQLIUUCL3kie8jtFOqr3EJ1rSHA4pKUtKAIUFEACNtrk+p2GMjz3hCqpFhDyfIT5XEmW1HsevYgG22D/ALO2kNVYU8sQGl6NRshRi4mwlOofHGRrORPU1ETpWUJcUNKHHBoBE+VsK2m5i+3bAygdqadP0cUq3UoKvCWgphSSSoBWogoImD+5zvizPG6mrSFH/l25SnlJPvL+cR2HfD7lqDQUJUtSlFKSuCeZ91Anb7IjrOGibiPKVNZU94pSHqh9pT6k7IBcSEpnom1+pO++Dmf1CGqCrEgaadSU/wCIFIj4kDC3wtxYqsR4FQwg+KFpWlJkAAE+YKuJixncjF1WU0LDiEvVLygiFIZdWVNpv5SYTeCDAUTtijqtyrTS5SyRdNSyFesa1/iDhocT9bA7A4GZgTUIaUytslt7xULN0GErSZ0meZPqBiPL2K5NQhTjtItmfPo1hUdgSRvgKPE7Db9S+lx1CEtMpaQVKAhxUPKUJ6Q18zhm4arU1lInXB1oU24BcaroX8JkjsRgHl2To0qcqmmVVC3FrWogKiVHSAVCYAgYvZYhNKt9/WlNOtKVlMQlBSIUudgCkJn+nAVOAXFCjDa/fYccaV2KVEx8iMfc2b8CvZeCCpqpQWXIEiRdBPwlN+QOK+R59l7j9Qilf8Rx4l9aYOkRAVpOkC5M7k/AYqcQcT1LTiqZtKEpKErClSqQZFhYCCk7zgLdRSOsNqSzVNt0yZI8ZMlgcwlRUAUi8apjvjnhjNqR1pTdK74gZOlZvJKpUVGQNWpWoyLEziHMW01+XqQdOtbVtwA4mfw1gj0xh/BnEiqGoDoBUhQ0uIBjUk9OUgwR8ueAucSZnXU9cfFeUXWl6kq+yRukgbBJHL1BxoddxlQVND4rgJUFN6mtJlC9XIxBtqvNxbnGM64+4lbrnkLbbUlKEaZXGpV5vBIgEmL8zglU5OtnLGUpBK33EuKAmYUklCdumlXrq7YqHTMKnKaptGtdOSRIJ8irctgZ5QcLNXQoZVoSDpvHPe9uouPlgYx7Pq06dTQSDB8yhYdN/wAIw18Q02lQMSU7wdo9Nsd7bfjOZ9WMjCGbuJkqskRz63sTvE2Avi5m/jJWmUghUeWCfW8R+GPjLbUtrcPl0AT0IAB/I4YclbRWOqQ0+QWxYqHvA7gemOnkY+kurpUmS3BiAQPsk3n168t8VhTJcGhwFTa/KRIkdCOhBG/bD69wwGlvp1W0aifQKP8AbCjlDIWQI+0fxJgnpy/c4nWqv0GU5dSqDaS0ViAdakqVPIR/tfElQpLLLjyBASSEjuYgxyjeI5YVKjgmsp6nxVNLUkuKUdCdRA1G/lkGJnDZWu6g02RCdSlGRvEAH4yr5D0HH+nLrMbkZQ7ny5Nhud98exqZyKnN/ATftj2OPS4C1XAjbi/HfURIH1abfM7k4Zcny9phHhto0p3ievO/PCxVZrmCqcrWGkKCSRYzYdNgcZ7S8R1CX0vqdUog3BNiOYjbEnbVbo4lMXO2AOZvpUMTZe87UJlhtSwoTqiEieqja2C9BwZMF9zVzKEGAf8AFv8AljSEj2eNVTda4GRNKq7mr3QYOnT/ADzaBy35HGpqTO18cE07Sm2AttsrshvUAVDnpTMn4YX+F+JHF1TlLVICCSrw7aVJIk6FXMnTcEbwd5GKIOO6GolGvUmhOguOoTqIMmdQBmBaLRJ5mBg1Vv09DTJU2QWgJbCTJcJuIP2irr8cNVNVaZbcAUhVriZB3BGxGFfNOF26VxNU2hTtMjUfCkk0xVdTjaftJ5kbp3E7CAjkFY86wlVShLbpJ8qZED7MyTBj98sVM6yFl4hxS3AR5ZacIChPumOh6QcDM9zwrKaejUFuuJB1gylpB+2SOcG3/YEpw7liKVjwUGQCVqUrmqBKj0EAfLfngOFqpqOmUoIDbLYKlQN+XqVGwB52xm9B7R6oPqcWkLYWr+DYFsctKhuY31SCemNFyvN6OuDiGVoeSmUuNkctphQ86D12wkcbcB+Agu0nuE3bJ/hk7aSd0zaDcTvG0urF/O+K6eqpnGmypxSkn6vQQpJGxMiAQYMg4QMpzEUzwU6IGygehwIyyqeo6pKnEqSZ8yTzBxouYcOM5gG3pUn05jmD/fEw0Iz3hkVCg6woBC9+l+Ywz5opypb8J2AkAGBPmUBZR/MD/bFpFCG0pQ2IAAAHQYlU3PrGKF/2eNIYrXPFUEqLKkpKjA95JVc84HyBxVzHiFt/M5bdlAUlpIk6VgJiR1Gokg+hwXpsupFuq+kqQLSlLhhJ3nexO1j158rhqsrZMBdIg2A0FE95KRYfu2LiDZZCaADYFoCOpc9O6vwxFk1CEVDZAjyKE9bYtJy/SAgklAMhPIE8hHx/TmcEDlC3ClQ8mi4Xtp/2ix7TgBmbUYXUmRu0n4GVDFhinCsvcaWRHhOoVPIecfDykY+isokLUV17ClnfzggRylNhGBfF2VeNSVAaV77ZIKFmFkeYe7Yi0fHAYnwJnYo65l9c+GCUrj7qgUm3OJmO2NT4p4gp332vo7iXNKFFSk7QojSJ5+6r0nGccY5AhlFO40DpWgA91ASD8RPyw1ZzlS1U1G6w0onwkoUlIggaQRM9DPzwpF1FYtIgOFKVk8rHYGPw2xmOcZS43qc0Hwi4pCV8iR+/wONNzTLHnaOmQhIDqI1AqAjynUJ6yQccZ9k7issRTeXxgtJSAZklRkCN1X/PphCkbgLh01lUhKh9UghTh7C+n1Vt8cavxWgtLaqkAKDZCS0oeW/u7bD7PW/bFrhHIUUdOGRBWqCtXVUXi2wuB8Ti/XBA1IcH1bidKj0JtP69o7nGojOMy9prh8qGUoUZGokqj0sL+s4l4ezddVTlTl1oMKIESDdJtA2kQOmIKnhBAqkIdPlCiVGfeHKOxMX79jgzxNmbNAwlDYQlZB0IAEdyoTJ+O57bduO2bb4xcnQbUVegBKh5SmfjMSOpOLGT1qWVBxDvhkTcg7fqd7YH8LzmCFgICVIA1WGg6un3STJg2x07k/hv+Et5pC7QguJTMmwEnnjUtww2Z9xEtdNpacJ1EFxZFyJI07WEjA1qqVS0xqEjzIIiY98kAGw2TOqO3xxFmtJ9CYDjqFLANkJIFxzUYsLjaZjBfgzPma5ksLbSgi5SLg7QRN5B741J+ol4G4yqasKDrSTB8qknTPMj0EgmOo9MWeJ29NY2D/6IV8StyfywbyvKRTw22AkAKI07kqMk22jadjgXxyA25SLJHnSpoHlIhSQOliqPTHm52+VuSIJT1/HHsRD0OPY5NoqngV14FFRVlLXNLSIJ/wAayZH+EYI5NwHl9P5kU6XFDZTvnPY+bygyOQGDlchxTK0tGHCghBI2VB0/jjNuHMnqMxQtTlW4EoUEqQrUo7TsVBI5i4Pu40jVKcyPKQdP3dxG4t+UYWuE+Lk1rjjYbLSkjWkKIOtMwTA2IMSL7i+BNdw4jL0JqqZ1wONrQFJJTDqVKCSkhIG87X+YnHzjLKzQ1bWYMiGlrhwD7JVOrbkoSofzJ7jAWvaVkitDde177BSFdkhWpKrfdVv2JPLBPN8qRmlK3V0/kqkpC0KFirTfQT95KgYPIjpOGNirRphcKbcTB5gyPyIwp8EpNPUVdIlWptlSVtnolwTHyj1MnngDOR5ymrptRGl5s6Hm4gpWLbcgd+1xuDgXScbKTVJp2GlP+aHFJNkCYJ2IMXJJIFomcW89yRD7hdacWwpwBD4QB9aj4+6rlq6HF6io22m0tMIDaQPdHPuTuTgIW8qYbWssNhvxFalQLSeQ6DeALCTgZx5kFRUUS2aZ3SuZKOTqbyjV9mbHoYg2Jwg+1ziSqbcNIlCmWj5tYN3h2I2SDaN7X6YvezX2lI0CmrnNJAht9WygPsuHkRyUd+cG5DL8sdqaepT4RW0+lekciFTGkhXyII9cPnFHHeZJZDT7DbStQJWkHzgEGBJIGwmPwxB7ZH2V1TL9PBVoBW6i6VEHyeYeVSgOY5aemC/Dedt5o0WKloFTaRJ5K5SOhwFjK6VjNaZLrrRlJjoZG8HmMMzbSW0BKBAiI6Y7oaZLCAhCQlCRAAx2karnEqxVW1KRfnihnWZN0zZWsgAfM9h1wYWoX+YxhnGVc+5UKDwKdJOlPIDlHWeuELXPEHEblQox5UdOZ9cEMk4cqn2ikUzkfZWoaRB7rgHAHJKtDVQ06634iELSpSJ94AzH+3PGyZ3x6y2yh4MOq8UBQukbj7R1EixgGDscaZOXDoIbSuoIHhtAuGZEpT5jJ354CMtO5qfGqXFN0knwqZBjUAYlfX1Pwgb8cKZ99Op3dSQjWCjSDPlUCLG08xtywNy7PRRJFPWNODRIStABSpPI3IJ35T8DbEUxu8M0JToRTJ6TJ1f5iZnCrwc6tmrfpNWtseJ6ShQTPQSDfuMPbRKkkplKSmdRtAI3vt8cLHDdPRUSnNVa066shIVqACUgzFyfMTc35D4hGwhDSlNkQG4CRyCfsR6D8sTKqLESJiYvYD9k4544a0JTVASEQHP6D7pkdCf9XbCnQcTMOOJQ3rccUYhCSZ5QJjl+mAZ3HwhJJHl+PwiBJM2GC+T5YoILzwhxQIQg38IGxP8AWQd+Qt1n5lWTlBDj3viIRuG+RvspZmNWw2HMks9JBEGZO3QbD98zioqlekyRYc94G/4f3x8qGQ4gg7EX2j5jbnPS2LrNMSCCN5NuQtO3p+GFvP8AiWko1St4laoPhoEzyN9habzgLOY5R4jQ1coAVFx8u/4Ec4xmPFPCziXLgqm+sX1ARPYx0JG+HKi9oLFR9WHQ0DslQgknkVKt8owcYy1pUkjWImFKURM7CTAna3XF0wr+zd9ulp1hYAUFysmxAEQSD0H64zzOlGoqFPDmZTETa4tuD3ONgqOGKVYksD3pNzYAAG4I3P5d8UTwelvzsK0KAuF+ZI7SqVbxcEbHGrz2SJneiWchNbRKCY8/MD70Tvvz+WK+SZM1TtpDafrFGSonzAJhIJVPkAEknlfckDFBWYuIc8N36kEk+K2nyntI/h+v42wyUrSSAE3SYMkglR+ztvvYbXJ3w589pJiegrCrXEx5QV38/wB1InZA6dyTucUvaRlZqcudCJKmoeb6yjcJi/uah64vvRAbEBAN7e9FpnuSb9hiJquUV293n6dL/jjCsTZ9oFWlIHlMACSN4x7DlWeyNC3FrQ+pKFKKkp0e6CZA+Atj5iDWaIQYO/fnhLfoqinzKpZpVNIFQhNRLiSQBJCtIFtWtSjfkRhmpVkEX5/sYr8RsqVUUj7aSrQpaHI+4tO5nkCAfjgoPUZW60tqoqXlVKG1alp0hIbPJ1KEe9pvIMmCSLjDdU0zVSwtl27bidwduaVJPIgwQe2KRqIVHLENG0lpAS2CEAmBJOkEkwP5eieQEDABE5PmlMjwG1UzzSbNrWVBSRyCgOnQT68sE+GcmNMlxbi/EfeIU4sCBadKQOgk9P0wTp6oKkAhUWgXv6j8t8I/EfEdStx1lH1KUqKfL7yhyOrkCIIjrvgGrNMwNOyt7QV6ROlPPlz90Dc9gd8ZWz7Q61iuC6n/APHXYtpHlSg/aQdyob3326RpPDdb9Ip06z9YkFtYP2jG55QodbTPSMKue5E0S5TOe6kygncA3F+o2+GAauNMiazCiXdKjo8RhxJFjGoGfuqFjyg9QI/NUYcc2qswoGzToqXPo6gQIMgA7gTdH+GMLOW1gbV5hKTuMA3cG8SoKU0b6ApKvKkxO+wI/XGiZNlLFOCGkBINyeZ+OMxydVMlwPJFx3sPQdcNDnFKEpB1CD1/d8Z1cOy3wee3446ccQBJUE9STAwiJ4xaAkKn0Bwq8XcROVUJTIaB2+8ep7YZprW6l7pz54UOKcsaqEHVZadl9+n+2FrhXOKsnwEJLsJKgkmCAN4J39ME8l4nUmoXTVTRQHCEQQZQra6T1mJ5WPcaxNDqPhxt6mLYEVTaiJGygSSJ6giwPKD6YZOCuD3nWdD2ggHZXm0g3joTMmNh1vghRZEhhxTvmUTZJJ91J9NzI3PT44J0mara1abJO8idrb9cAZy3ImqcFSF3ICSomxjkBaLjvz2xfqMzbaZW68AtCNkQDKjYATznny+GM34qz3UB4qyqbIQAfMeWlA58p/HDHUJqHqFl0sqQ6hSHS0oQVFJNoHMjzRvfAG6fh16th7MHCls3TStkpSkctZFyr8e/LFfiXhCkWwsMMhtaUkpWCdwJhU7g98WGOLqRSda3wkR7hnUOoKAJkYFZpxE/mCVMULRQwJ8Soc8qQn7Uq2SI3F1HoMBX9nbinaVbS0haUKKU6r+VSQdJncCT8CBglkfDdJRKU4yyErM+cknT2Gskj4dO+AeR5qU1TNJRK1MI1KdWpI+uP23OqRMJSB2nDnUM6rzbc9v7/wC+KIkNLUq+wMmbc/0v+zitnfE9NSLQ0tWt9ZQlDSPeMmBq+4m95vvAOEb2m8YVNO59GYKmvICpyPMrVJ8quQ5SLyDtjP8AhAFyuZKiVHWVkk3JAKpJPORgjbKmrW8ZUohH3E2Ty3H2v8ROMv8Aacua0WsllAjpdR/XGlU5Mg8vX++M29ppArbR/CbPxuThFpVQxI2tfBXK81qqeCy8Rf3JlNv5TZP4YrsrVoI5Wt2nE30ft6nvjSHnI/aQj3KxsoNvrEAlPW43HwnD/SVrb6dTbgWgn3kwe/L92xhJpgbTNo22/vj2XPv0qw7TrKSCLbpV/UNjjODdnqBCp1JlOm4Mweg77fnhQUp6hMtypomPDJPlSbEt/dP4fmLfCPHrdVDDoS2/tpnyr7pJ/wCk333wfrqLxDtYG08/hgqOmr2320LYMoCLwI0qNoUD7pBPPEaW+gtB3G8fp6b2wv5hRu0i/FZMiZcbNkufynoehGx5RhlyuvbqW0uNqgGykkQUxuki8EdfjcXxB8CXup/H++PYtEK5EAdJOPYCkM4YkID7RWQSEBxJUdzZIMmwOOc24ibpmC89q0ggDQJKjyESBy5kbb4yv2fUM09U9/6amVA9AhRWv/Tb44dOP2py10C58hFuYWmYxFd8N8fNVdQpltpaBoKgpREmDcFKZ6zM8jih7Us1cYLMFRaWFgpBgFQI94jffY9DhaWhGWZhRLUISGU+LHMq1oWY5xMx2w18bsorwxTtOJIlT5WmDpbSgyrf7RKQPnyOCBXsf4il96mWdIdAW2BsFp3A7lP/AEYJ+115VOWKhESsFtQO6tIBSq3YkH4YyFkFKgoKIIIIIMEEXBBGx74J5xndRV6DUOl3wwQmQBpnf3QJJjc3ti4avZdxvWMua2lJSSII0yFDoQd/zxzmPFNU+6p1bgClR7ogAAQABfp1wF0dMSAbWxUS1Fe8sELdUodDimWbfhiwEz3x9SiwERc4CJDFpPyxK03y37Y7SmO5nBGkpwq4MQLDuMBDTU1jcbEwbbfriErKdkx8MW69JEkG0n1PWcE+G8jXVNOKbdSlaTGhUmxBuY2m425YKiqsqrKBTdUkJIHm1pOoXH2hYwQTjQ8oZS+luodY0OhP2gNSJ/v878r4EcBNViCtipQA23CUle/oDzRH6DqA8l1ABE9Lx+5OIKynAExNh+Hp64UuLM7bpkaikeIr3EC09zGwHXnOD2d5k3TtLfdEITsB9tR91I7nn0ueWMPznMnKl5Trm6jZI2SOQA6AYDZfZ27SfRvpTrzJqVSXHFKSC2JMIGr+GkCLWkmb45zD2o0oqW2m0lbIVDj2wE2lINynaVHlsDjFWmeuHvg3gJVSA+8dNPNkj3nIsYP2UzInexiLHFRsPhUcqeqGmCE3Li0JMDlci/b4YHZk8quCU6SzRCCluNKn+hUB7jfMJ3O9rY5WthsN06y2CofVtKIOoIjYKN4jf+XBFx3Ved98QKNDmDDNVVLWtKCCllCQLpQhImEpEwTHL7OLY4tZDjbaWnyXFBIOjSDJAkajqMc7YMv1pCvDaSFum+mYSgX8yyNh0A8yoMcyKubaaBgukl6uqPq21ESskwPIkToQmRCRuSmZJwVFxZwyxmDZQVALROhxMEtnmDG6eqfyxmnDXDL9JWrQ+nSQg6Fg+VUkCUnnae4m+GA5dW5Q4HykLQsDxQknTJ+yo8iDsvb5wXyjqGq1hLoTKVfZULgjcW2I6j9cACSiT/E/1fjjOvaCFfSjMmUNqBPQpscadmWVONiG4cTzBgL9J2UP3fGX8dPH6WJBSfCaBTEGwKee9gL4sAuiEC4Bnkf3bEoEDHmWxAMjFrYJUNN5A2kcrjFRwn/b1xL4c/H9LfDEITb9/pjsqAiVb9N8APq6IEyDBHMfph84D47WFJpqw3Iht02mdgrv0VzwoLWCCefT98sD69vV1Ijn6bYDeqymCyZuOnUm/wAsK2YIfp3S7T7j30GyXBaQeQIiArlB5YGezbi6YpqhUqH8NavtAfZJ5kcu2Harp0ujS2Cs/wAu3xOw5b4ioU8Y0pv4oT2JUCOxAsCOmPYo/wDCSjeEfM/2x7AC/Zhkg/8ADj4iSC+pZuNx7g39CfjgFwlWVlQ+3QvJlDC9S1qBCtLZlKTyPmCe5HXGiZo7UuVTlNTraR4KUKcW4CZKxqSEgCIjcn/v9y9yuU08PBQalpaReQ24k31JJ39J7/y4gzP21MaH2D1bV/1YP8J5QKLJ6l9Yh55ha77gaCG0/jq/xdsW80zBbxUmpylLymVBJKTr0E3iyFRNucdcMvEVCKimNOpYZW+iEBUTMaimJvF5A74D885bRrecQy2JWshKR/foBuT0GGfjbL0UhZo0AEob8RxcXWtZieoEJsOQOND9nvA4odbjykrfPlSUzCUdpAMq5+gHXGXcQ1aqyvdU2CtS3NDaRckJ8iQPUCfjioFITNgJ9B8cTMJFjyw7ZzkScroZUoGrqPq5Gzad3Annt5SrmVdMIYcicBPUJHLf15f3xChV/XrjjWJvtiIrPXAEmCFb8iOWLzSQkWNjeSPgR3wEQ/Ezz6Ym+lKJAQqN9zt8ueAlSNTyUqUlKSrSVkSEgneJ2GGp7hOvYcbcpHNRACZSQLE8wZCk3nngBkWTKqioeOhKkn3VA3B+0NhE4e+Actq6YuJcd1N7NomU/wBQmCmNo2ue2Cm+jQ5pGs3gCUxc4ldZjSnVtMzt3J9O+POVSAYV09JJ+OEf2mZuGWvCbJC3wQTNvDHv9/MfL/mxAmcb8QGsfhKj4DcpbA2VyK4PM/lGBDNPHKbcuX98R07e0zvgk2AACT1t+7XxUVHEXmMNOWe0Oop6dLCGmjoGlK1TYcpSDfC6pczaRy/l74qLF7ScBdpm6uvq0lClOVClagufc0n3idkJTb0x+gaGjWEJ1rBc0DUpItIFyAdpN8Zt7M8/o6Smd8Z1KHVLJVIMqSANIEC496w5k4Ccb+0J2peT9GWtlltWpMGFLVvqVB26J+e9g2tk09Iypx1QQ2m5JMqcURPO61np+QFlGpYr3VpzVAT4ly1TqE6WTZME7LIJNoJ1TP2cX8oZXX0bKq5iFSF6QSNUSEqKREBQN07QRhtW9tPp+WIE9njqlWgreJSoAhTJSdU807Qekn4xfAujeco8pLo+rXUP/VCPcTAJPm5aUHf7wOH8UjC1glhtbnJSkJJHxInC3nNJ/wCIZmim3p6ROp3oVKglPxhKfRK8FWOEEPGjSupUStaioaveCCZSD06xyBAxPmuUMvDS60haeQWJvHIm4PocHHEgqAHLeMIvGFOKyvYpR7jQ1rj7MwT6K0hIB/8AkwFeq9mbChLLi2j90+dIv/MdX+rAOu9ndWn+GppwH+YpN+UKEfjh44wzn6GwhSQFOrJ0JV90XUTHwHxGPcU56qkZZd8IrDu94CRAJ5STBMDnG+AzJ3g3MBI+ik90qSQPkrFdvg6vJA+irMd0/qrG2qqjpSsXCgCCOaTcR+/zwvcM8YJqUPFaPC8FJcUrdOgkhPfV2vPLpgESk4ErlbshI/mWmPwJOClP7LX1/wASoaaA3CQpZj/SPxxdq+P3VElun+rSbkkz8SkaU/GcFMx4jU9QqqKTyraUnxkLEqQlUiQNiCYv0B6WujvJ/Z5ltOQtaVPrTfU6qwPXSmE27zhrYdRpHh6S3sNEQO3lthEc4NqXwFVVZqSoA6USUkG4gHSn/ScNvDmQtUlOpDepWpWpSlRJIECwAAAHbEHaqISbj4zj2JtSv2MewAvMaGnqKlQKnGqhCEkrbUUlSDOnssAiNrWHTBXglbniPsuOeKGlJCXIAJCk6tKgm2pPUdRhCzT2h5U7AWFOadiWjI9DYgYuZL7UMtZhDai2kcvCIF+Z0g/PAMXDlQ221V1jywltdU8vUegVoSB1J0wB3wNQyt6tpah0iVFwoQkgpaQG1aUyLKWSZUoc7CwxZyh2ge8IU7qXEMhWhsOakpUsklakqJUV3IBPInEi6FmmqEVKWghCQ4V6LSogJQAgGCtSjAgYCbPa8MPU7IRqW+qI1QUpG6ogzf02OKdDkVM084+0ylLzg8yh0+1A2TPMiJxXqmiKlmof0+KVrccM2QlLLgSgH7iJHqZVzxxTUym0rzJ0KLr48GjpuawqNGob3jWRaBJ52DNPaXUP1GY/R0trPhgIaQASVavMpQHc8+iRgtRcIM5fTKra+FuAeRn7Oo+6n+c9eQvvE4eskzNLy1BxsN1DY0rSQJAn7JO6Jvv07E517THX6qqUwlKh4GkNtAGXdQkrSBv0EcgeZOAQ66uW64p1ZlazqUe/6Dl8MSKoHQyKgoPhKWUBfKRuPx/PpjQsl9n6/oahXAMgLLggy4JCUxaQCY2v6YNZHw2lykdYcaLTK1y0jXqUgQLqJkatQ1QDF4w0Zn/w44aH6aFAp16SgbhMhOqf6rR0g+lljINWWrrAo6kr06RtoEAz3k/KMa5kHB7TFKukUpTjaySube8EggafdFp9ZxeoOHqVllVO20PCJJUlRKpmJnUeww0ZTS8IJXQ/SGX5dCxoUkkDkCOoN/w9cOdLSuNU6VOOFWnSlV/ePlCpiPtGw6dcNdFkjCGvBS0lLczpAsTvPfYfIY85QMJb0KCUpJ2Ji8zMkycAo5lWuBrxSEhGspI2I9Zn0xmmbuPVRdrNP1SVBsGdgBIHyuf6sbbmPDDL9OqmlaEqIMpPmmdXORHL54DV3AunLXKOlWFKKtWpy0+cE+6DHlAT3j5BjlMs+uLgggwJPLthxzjhhdHlEOoBdL4UopuBukXj3QkT0k4Av5GWqBNYpRCnFgBMW0EGDtMkifQjF0CCdwZB/djiFSBtPy/XE6G1aPEKSEEkBRFiRuAeuI5vYThqIQiLmNuu2GP2ZZaw/XoS/GhKVLCVEQtaY0pI57zHPT0nAVbYibCN73OKylgCYjpGCtn9p3Ggo2vBYWPpTm8GSymLk8go7AfHpil7KOLKqrC2XxrS2nUHzuTySrkoned7XnfGMu7nH6N4So6ahy9opICFNJdW4BdxSgkkjqeQHSMEHWHg2SuJJBgd9gO1wcKPDOfNUqVtv62ql1ZcdLqdIUon7KttIm1xuTzwiPcW5gawraUfrFgJZuUXgJTB+FxBJk88a7mKqd1gprAgNwJUogBJNpSo+7c2xFWqWuSGlvKPkAKieUAScAeBKTUh+vqCE+KVLJOyUJkm/Tl6JGKjvCpRRLp6Wo1JceCyVmxRFwCgHmATG8csEMyoVuqZoUoUmjbQlTq5jxdNkoEbXEkb87QJAVXUS6lqprHUkFbShTtndDSfMCRyUqJ7AnrGL3FTYfyvLwf/ADHadJ6+ZtQP546f4TCQQzVVDYIjSVa0Rt7qv74p07/iZflgHKrbTf8Ak8RP6YCxwu8W0ro3DK2DqaV99onykehkEcrDCyxTeHl2YrSImqS1/hRKh8JVhqz+mUkpfbEraJMc1oPvo7yNu4GPmQZSKvLa9tuD4tQ4ts8iQG1o9JgD44A03SJYShCEgICQnTFiIvPWd8Vcryqnb8VhDYS28ClYEmxBG55CTA2GKGTcQJep0JcUEvtjQ4lRhUpsSQev4GRyxXynM3KnMvqVD6K0iFmAQokGCDvOsiIOyTgIqFGYLZSygstJZlgrMqXLZ0SEkQNuc7jrhn4ao3GmC26+p9ZUValCIBAGkCTA5787RgTnlU9T1T4ZplvB8NupIOlKVafDXKjafIkx3xRSzmLqkldQ3TJBB0tDUqO5VY/Ax1GAaFJM+7j2POZgmT5Of754+YD8pnHzH3HzFR024UkKSSCLggwR6EbYfeEvaW+0pLdUovNbaj76O8/bHY378sZ/j2A/TNLSNVnhPeKFU6dS1JAJLoiybdxdMSRbnifKa5NW4Ks3WQpthvkwjZRV/wDKr7XQQnlJzb2P5fWIKnT5aZYslX2zyUkcuk8558tBrMnaXqWllKnVQCkurbSu4B8Tw/etO4M7YivtEhL9ct5nzNMMljxOTjqlBagDzSkDfqcX1t6F6ikBemJgSBJMTvEzbAirr3mj4LzqKVoI1NmmQAkhIlaNTgUQob2AJF+RxJw7kfhhdS7r8Z7ktRUpCN0pUSSSrmehsNsAMVXh8+Io6W0nyo59NSup/L54MsvggaGzAG8QPxx8qG2GAp0pAKlXMSVKJ5W5n9ceQpbpBWdKNwidz1UYuf33wUWyxsLIHIz+OM2yLgJp4VPiOuAsVC2SE6fNpA8x1A3MnGnZa+gLAHWBhTdyJT1dmCE1TzIS8hZS0qNXiNhWo97EfDBEOTUgoq1unbdWthxla1IUQS3oBOoQBAMEfE9BitR8IfT2/plS4sKeJLaE6YQiYSPMD8Ii19zhmy3hlthqoKCtx91laPFcVqWZSYE8hMbDkMT8OVaTQUcH3W0A9ikaT8ZEYAFwWytioqaJxWpLCQ4hR5I3I7CCkxyM49wRXP1DbzrxGgrSGwBEQPOBG490X56sV66rPiZtVouChFK2R9pawlCwO4gfMYbKHLU01O1TJglKQFHqrdSviok/HAVsxq0NMqddgNpHmJBNjYCBve0DmcAs/wAgYzGmb0uKQmy21JFhaBKFAWibWI7Yt8Ztl5dNQIN3VhSyNwhG5+Jkj+jHOa54ZUxl9L4qWYStwmEAgRpTcao6z6Ai+ASPaXlS2WqSmYaUppPlCgN1nSlIJ6kyZMSVfJY4ryQUXgpKypxaNS9oCuiYvA6nf8MazwxxCahS2nGvDeRcp6iYJg3BBiR3FzOB+e8DM1FT9IdKlWT5Z8oCeURcHpPM9cBiqnp2IjpiWgoHqlYap2lOK6IBPz5AdzbGqZexSvOOOKZbcUCAjWmQlIEWSbRA/Htg9ScTJQiEIS2i+nQABYwbDnP98WBZ4P8AZUlJDleQpW6adJt/jUN/6RbucM2Z5ElAAkQAdKfsjskbD1PTH2g4kT4hKiANMz+nx6+u2Fr2lcUFseG2qXnUGIN0JVabcyLD1m8DFRS4RzBhWZnWpMobWUEqGnxJA3O50lUYm4zq3MzWKKhhaWvrHl6gET7qE6jYxJ63P8pgDxbQ0LjCF0qQlaWwTCpmIlKhyV723OOW0fs41ID5VKUkJIke9p1bdbHFnGbhaaPYxQut/SC7qTC/CDZ2Ck+/23IFu+LnEHtMTT1btP4GtDZCSsLgyANVtJFjI+BwA4Q45cClteEoOqccWCbpSFq1eeYUdJJsImwkYA8U5KhpTVQagrU+4ouhQEgyCpXltHm6YmGttpczS4w2+QUpWgOeaxSCmb8reuBNJmFA6G22XGVeG54jbaFiddzMAyedjjjP3YonkiILfhp9FQABH8sn0GEvhDhofS2nUzKSTHI+Q/IyRjK400uyb4v8NttUzZQ2kgKWVm5PmVvubCwt2xmXtcdU21TATClLKo2EBOn0944sex57Uy+obBxIif5ZP6YB64jyqhfPiOtN64uqSkn1gifjio2tpho6AltpCSpRGwAuSYMnGScfLUMwqAVGJQQJ5FtP++NMygeJQMgnUHKcJJnqnQR+B/74CKi4zYedS2FFRWTpVBCYSCo7yZIB5cu+A/tAz6pp223GdCA4tSdZEkWBTANtgrcHbCTlNT4amnIslQJA5ixMeokYcPaBmDDmX+R1K9a0aACNUgyokbiEyL/eA54DN1cY15J/5t3549gQWu+PYonzPKXmFaXWynvyPoRY4o4/Q7xZAAVcHqbH4Hf4YgayWnJ1IabB/oTPrtiaMRyrIaioP1TSlD70Qkf4jbGk8G+ztpCgupIdWNkfYB+N1n1gX2OG9+mUEkg/L9OXPFvh1JN1XMkfLAFGmIAAEDAxzOmQ+KfxPrTy77wTtq5xijxZxGpKvorB+tgeIof+WOg/mI+Qwu1ORQzrSSHEnUFcwoXB+eAdM1062C6lbqUkrSyhGpTi0+6SowhCUyT5iJMcrYoV6quuU8yp0UiWwmWkeZbgWJSVOAgaSQQQkbpULiDgvkFQqoYbe+0pPmAHuqTZQsJNwY62x8cyh5SvpPipp16dKQtIKQiZHiDUklU3soadr3JAHw9NTRhpxRS40vQsm5SpuCN9/LY/HBNdK2gS465B6kCewSBJx3ln0VkqaRVoffcWp1wpIJUoxNkSlAAiEzt1ucDPBfQ46ssKelStJ1onTMpAClDTAtBjAEcspyVBSUqSJEaiSfzgf7YJUmWBNQ9UpUrW+EBaSfL5PKCLTt3/AFwnZhnecC1PlqEDkXHUKPyCwB8ScIFdx/nIdU39IhSDBS0hpQT21Ngz8zzGA3h9ZSfw/fbC7V5CiVLS4+1rJUttpzSk9TF4Ue0YTeFuJcwcbPjurKtRiQBIgdB1nGgZO24WUKcJUopkk2N7jbtGAhcy5KmWmGSlhLSw6jy6hqExqBPm3mSZkA8sRNKzFuoaS6wh9tagkuskjSDuVJVMRv06HA7jTikUCWj4XieIoiAqCIE9D12xDkftWo1nSStlX/yJ8v8AmSTHqQMB8XmClN5hmKZBtTMfygqCVK7HzT2MjDRSUiGGW6dsCEAaiOZ+0T3JnHTi2KmmWiUradESlQPcEESJBg/DAFvIq1afD+nJQ2BdYR9YUjqR0HMEd5wFo0TTVS9XqcIluCmBGyU/H3RA6nHzhlupc8WsqHShlQKkoVGlCBfXf3RHz3PLEdGwmvdN4omLrWqwdUBeeQSBc9j3tbzHNEVjopdSmqUJC9MFKqsTEg20tAjb3jINgRgKdZSI8Fa6VKCpYkFEeYdQRuYkiOeFLOm1Ipy4tJbFkoRsVFR3PS1/h6SVbcVl1QlpRUqldUfDVzbk3HoJE/P72L/FnDjlSQAoACAQqbbyQOZPQ9BiDOv/ABIgb3NvSeeB1Nw69UNmrLiTqWdKSTqMK0zbYCIGLXGlC00oIZBJAOtZJOq9ucCL7dcLlDntQylSG3lIQSSU7idrAg6T3EY1xs+lM2V0hQTKNAvAnVIMTe1pFgRIk4OZjlLzaUrICUrT5YFr3iRhV4eW9pJWFEFQImZggGRO422640Kl40ZbLSVNa2QDYkSD6Hfn88dZlZpcWpxDK1BPnCSIHUAkR12NsKbjbtQC4W3lR9oJUUhME7xAAta3PGn8QZswWnHmkJSDtM7hJgW5kkH0HfADh7j5TOpKmkrVEDzEJPY2JHwme2CC/A9OaimQFhSgEwDvp0WIE+7NpA5RhwyzI1Igi0fMQmDFr2/M4g9nFJNG2sthOvWuOXnXqBHboMOKGYn47fLHPI3pYzDKS8PNc7ARaIvb8cfMq4cbpytTSUo1nUoDY7xbYEdRvN8NRbmPj+OOKxoQrqYBwxGK8R+z+sedcqEPNuqWolSVDQRyAG4IAAAwIbZzmkZWyGXQ0sEHSAvTPvaCkkonnHUmxvjd1Ijl0xC0gqPYdfTEwfmlytUiAtJSoHZQIO3fED9eDEd8fp2ooUKgLSCO4B69cB67hGgXKlUbN9yEAdfux0xMXX5tLo6Y9j9Af8BZb/7VP+ZX/wB8ewwZVSV/ihx5bqtSJ33sJ6/AC22DXDfE7qdCnDKDa+8dTef3zxDVcPoCUKAHnAKucm3Ufu+IqzLng4WwW0NFOyJmIBAMj70WFsdLGWwNHUyCACeo58/Q4DZ5nP0GlUpP8VaihsHmoi6o6AX+Q54M0afDaQN4ET1xnPGlQXq5LZslpAgdSvzKPy0j4Y5tJ+FaE/xFklSjKlG5JNySepOH6lptSIIGxnAHKWgEgchg8h21sAPyYHw6ymSYvI6jxElJg8rp/HHzhqipHWUlynpi4lIC/F0lSFgQoK13EEHHzJFxVu92hPwV/vjgvtP0y62opGFpCCtsFIKykTAUojc9rDvgInkNuV7f0YNlDLaw6pkANp1RpSFJ8pVN/QeuBXH/AB05ROIYaaQpwoC/EXcAEkAaREnyn8MGsqz9aV07C6dhtD4KmvAkBIiYUCIuOYwUz3J6d4S8w24RMFSQSPQm4wH58zviSrqZDz61A/YB0p/ypgfPFbLq1xpJ0GBIkEWNvnyxonFGX5RTmXKV3p9UqPzXH4YVcrNMXXTTJdCQ2FJ8YpUdQVf3QIEEd7b4A5wTWPvq0LEFS0pTaBcwTHOMbSYFhytHSMZT7KKhx+rd8QI0sIJAAPvE6R8I1fhjUnN8QZb7Y6sIXTC5gOk+p0AH8/njMqSVOFUb40f2uJ1Otq5JQBHqVH9MIURBO14AxZegYyzNHWFAsLUg7n7qh3GyvjjVeDeOG3/qXIQ8UxH2V9dM7f0m/QnGQU5PXtjsoN4MFJBBG4O4jpfngras+pFpZaTToSWmlazTJACHRvcJ3UDcA2ncG2JXaVrMWUONulBB1IdSPM0obgifgUzfAngLiNVU0UOCXG9Opf3wZgnobGeu/bF/NKQNPNN08smqeJeUk+8G0KXABsnVeYjfBBDiPNWKZDaCx9JcWoBtspBlSY89wdMEi4HPkASAzHESl1Ap6inUw4seUFUhQN9/geosedsTcZp0O0NQN0veFH/7Bpn4XxQ4yc8WtoWRZaTrK+06o/8A5q+Y74DjNcopacFTifEmyUKAItHLnyucZS0w0zWodqESx4upSEjYXIGn7oMW6D4Y3ato0OphaZAm/P0t+7DGZ8a1rawGWmUoSLkwJMWi23zvhKFvifiJs/V0ilhEyVkaSegEXA6zvbF6lpl/QDUOQpyCpMi4AMCfve6TJ7b4XH8sHvJMDp0P9sHKPPX0MJpwEagCA5v5ehSRBIBgE8uWN8bEuvcJ5wpThYqFpKFzGuIB6dusdsE/+F2jVlTJPgIQhaovCp8yJJ/v7wGFSly29zh04fdCEhEXPP8A7/D5Yb1hjXuHnkhqwCYAEdOew25fPBaozFppJLjiEDmVKA/E88YrnHFzlOPCbnWozqJsO4A3M9e2FOqzF106nXFLI6m3wHLGdG41vtDoG1WdLkf+mkn8TA/HAt32s0Y2p31dzoF/8xjGQ+JA7Y6S1qF/kMFxpNR7VW1HyUij6uD9E45T7WCN6IRsT4h/+uM9QynkI9MdBuMNMaE57VUq2pe/8T4fdxUe9qjSU+alc+C0/qBhFcQCCcDK5HlwMaIPa7Tf+2d/zJx7GThCe+PYD//Z">
            <a:extLst>
              <a:ext uri="{FF2B5EF4-FFF2-40B4-BE49-F238E27FC236}">
                <a16:creationId xmlns:a16="http://schemas.microsoft.com/office/drawing/2014/main" id="{0276AE73-2827-40BE-87E1-FD1C2F924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412" y="1308846"/>
            <a:ext cx="7261411" cy="435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69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FF8CDC3-43CA-40EF-BB97-AE80B114B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70" y="418539"/>
            <a:ext cx="10703859" cy="6020921"/>
          </a:xfrm>
          <a:prstGeom prst="rect">
            <a:avLst/>
          </a:prstGeom>
        </p:spPr>
      </p:pic>
    </p:spTree>
    <p:extLst>
      <p:ext uri="{BB962C8B-B14F-4D97-AF65-F5344CB8AC3E}">
        <p14:creationId xmlns:p14="http://schemas.microsoft.com/office/powerpoint/2010/main" val="3061675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CA0E1EE-8DBC-4CAC-B2CB-B40E8F136338}"/>
              </a:ext>
            </a:extLst>
          </p:cNvPr>
          <p:cNvSpPr/>
          <p:nvPr/>
        </p:nvSpPr>
        <p:spPr>
          <a:xfrm>
            <a:off x="381138" y="1727382"/>
            <a:ext cx="11588750" cy="5262979"/>
          </a:xfrm>
          <a:prstGeom prst="rect">
            <a:avLst/>
          </a:prstGeom>
        </p:spPr>
        <p:txBody>
          <a:bodyPr wrap="square">
            <a:spAutoFit/>
          </a:bodyPr>
          <a:lstStyle/>
          <a:p>
            <a:r>
              <a:rPr lang="de-DE" sz="2400" dirty="0"/>
              <a:t>Die Zukunft generativer Künstlicher Intelligenz (KI) verspricht faszinierende Entwicklungen. Quo vadis, generative AI? Es zeichnet sich ab, dass generative Modelle immer mächtiger und vielseitiger werden, wobei GPT-3 und seine Nachfolger bereits in Bereichen wie Übersetzung, Kreativität und Assistenz eingesetzt werden.</a:t>
            </a:r>
          </a:p>
          <a:p>
            <a:endParaRPr lang="de-DE" sz="2400" dirty="0"/>
          </a:p>
          <a:p>
            <a:r>
              <a:rPr lang="de-DE" sz="2400" dirty="0"/>
              <a:t>In der Medizin werden sie zur personalisierten Diagnose und Medikamentenentwicklung genutzt. In der Bild- und Videobearbeitung ermöglichen sie beeindruckende Effekte und Realismus. Doch diese Entwicklung wirft auch ethische Fragen auf, wie den Umgang mit Fehlinformationen und den Schutz der Privatsphäre.</a:t>
            </a:r>
          </a:p>
          <a:p>
            <a:endParaRPr lang="de-DE" sz="2400" dirty="0"/>
          </a:p>
          <a:p>
            <a:r>
              <a:rPr lang="de-DE" sz="2400" dirty="0"/>
              <a:t>Die Zukunft generativer KI erfordert ein ausgewogenes Verhältnis von Fortschritt und Ethik, um sicherzustellen, dass sie der Menschheit insgesamt zugute kommt und nicht missbraucht wird.</a:t>
            </a:r>
          </a:p>
          <a:p>
            <a:endParaRPr lang="de-DE" sz="2400" dirty="0"/>
          </a:p>
        </p:txBody>
      </p:sp>
      <p:pic>
        <p:nvPicPr>
          <p:cNvPr id="4" name="Grafik 3" descr="Ein Bild, das Logo, Schrift, Grafiken, Text enthält.&#10;&#10;Automatisch generierte Beschreibung">
            <a:extLst>
              <a:ext uri="{FF2B5EF4-FFF2-40B4-BE49-F238E27FC236}">
                <a16:creationId xmlns:a16="http://schemas.microsoft.com/office/drawing/2014/main" id="{FE43C685-9E01-4C1C-8C04-5AEC0EE01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0"/>
            <a:ext cx="3810000" cy="1628775"/>
          </a:xfrm>
          <a:prstGeom prst="rect">
            <a:avLst/>
          </a:prstGeom>
        </p:spPr>
      </p:pic>
    </p:spTree>
    <p:extLst>
      <p:ext uri="{BB962C8B-B14F-4D97-AF65-F5344CB8AC3E}">
        <p14:creationId xmlns:p14="http://schemas.microsoft.com/office/powerpoint/2010/main" val="1560333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7A6B5F9-87DE-4076-A63B-68011264C2C4}"/>
              </a:ext>
            </a:extLst>
          </p:cNvPr>
          <p:cNvGrpSpPr/>
          <p:nvPr/>
        </p:nvGrpSpPr>
        <p:grpSpPr>
          <a:xfrm>
            <a:off x="2803739" y="1222414"/>
            <a:ext cx="6220327" cy="5125453"/>
            <a:chOff x="2803739" y="1222414"/>
            <a:chExt cx="6220327" cy="5125453"/>
          </a:xfrm>
        </p:grpSpPr>
        <p:sp>
          <p:nvSpPr>
            <p:cNvPr id="12" name="Rechteck 11">
              <a:extLst>
                <a:ext uri="{FF2B5EF4-FFF2-40B4-BE49-F238E27FC236}">
                  <a16:creationId xmlns:a16="http://schemas.microsoft.com/office/drawing/2014/main" id="{E3EFC2CB-5B91-4FF5-8684-02E3AC70414D}"/>
                </a:ext>
              </a:extLst>
            </p:cNvPr>
            <p:cNvSpPr/>
            <p:nvPr/>
          </p:nvSpPr>
          <p:spPr>
            <a:xfrm>
              <a:off x="2803739" y="1222414"/>
              <a:ext cx="6220327" cy="51254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DAF98661-CC70-4293-9DAC-FF4227936E5C}"/>
                </a:ext>
              </a:extLst>
            </p:cNvPr>
            <p:cNvGrpSpPr/>
            <p:nvPr/>
          </p:nvGrpSpPr>
          <p:grpSpPr>
            <a:xfrm>
              <a:off x="3097735" y="1532102"/>
              <a:ext cx="4909059" cy="4103484"/>
              <a:chOff x="3891820" y="581608"/>
              <a:chExt cx="4909059" cy="4103484"/>
            </a:xfrm>
          </p:grpSpPr>
          <p:sp>
            <p:nvSpPr>
              <p:cNvPr id="4" name="Textfeld 3">
                <a:extLst>
                  <a:ext uri="{FF2B5EF4-FFF2-40B4-BE49-F238E27FC236}">
                    <a16:creationId xmlns:a16="http://schemas.microsoft.com/office/drawing/2014/main" id="{A2F9699F-54A3-4590-BC1B-E2DBFA4DAD3F}"/>
                  </a:ext>
                </a:extLst>
              </p:cNvPr>
              <p:cNvSpPr txBox="1"/>
              <p:nvPr/>
            </p:nvSpPr>
            <p:spPr>
              <a:xfrm>
                <a:off x="5046562" y="2523281"/>
                <a:ext cx="1130438" cy="1323439"/>
              </a:xfrm>
              <a:prstGeom prst="rect">
                <a:avLst/>
              </a:prstGeom>
              <a:noFill/>
            </p:spPr>
            <p:txBody>
              <a:bodyPr wrap="none" rtlCol="0">
                <a:spAutoFit/>
              </a:bodyPr>
              <a:lstStyle/>
              <a:p>
                <a:r>
                  <a:rPr lang="de-DE" sz="8000" dirty="0">
                    <a:latin typeface="Adobe Gothic Std B" panose="020B0800000000000000" pitchFamily="34" charset="-128"/>
                    <a:ea typeface="Adobe Gothic Std B" panose="020B0800000000000000" pitchFamily="34" charset="-128"/>
                  </a:rPr>
                  <a:t>KI</a:t>
                </a:r>
              </a:p>
            </p:txBody>
          </p:sp>
          <p:sp>
            <p:nvSpPr>
              <p:cNvPr id="5" name="Textfeld 4">
                <a:extLst>
                  <a:ext uri="{FF2B5EF4-FFF2-40B4-BE49-F238E27FC236}">
                    <a16:creationId xmlns:a16="http://schemas.microsoft.com/office/drawing/2014/main" id="{ADB70EC6-00B9-4F7D-B244-56822625812E}"/>
                  </a:ext>
                </a:extLst>
              </p:cNvPr>
              <p:cNvSpPr txBox="1"/>
              <p:nvPr/>
            </p:nvSpPr>
            <p:spPr>
              <a:xfrm rot="16200000">
                <a:off x="2571106" y="1902323"/>
                <a:ext cx="3164649" cy="523220"/>
              </a:xfrm>
              <a:prstGeom prst="rect">
                <a:avLst/>
              </a:prstGeom>
              <a:noFill/>
            </p:spPr>
            <p:txBody>
              <a:bodyPr wrap="none" rtlCol="0">
                <a:spAutoFit/>
              </a:bodyPr>
              <a:lstStyle/>
              <a:p>
                <a:r>
                  <a:rPr lang="de-DE" sz="2800" dirty="0">
                    <a:solidFill>
                      <a:srgbClr val="FF0000"/>
                    </a:solidFill>
                    <a:latin typeface="Adobe Gothic Std B" panose="020B0800000000000000" pitchFamily="34" charset="-128"/>
                    <a:ea typeface="Adobe Gothic Std B" panose="020B0800000000000000" pitchFamily="34" charset="-128"/>
                  </a:rPr>
                  <a:t>Mustererkennung</a:t>
                </a:r>
              </a:p>
            </p:txBody>
          </p:sp>
          <p:sp>
            <p:nvSpPr>
              <p:cNvPr id="6" name="Textfeld 5">
                <a:extLst>
                  <a:ext uri="{FF2B5EF4-FFF2-40B4-BE49-F238E27FC236}">
                    <a16:creationId xmlns:a16="http://schemas.microsoft.com/office/drawing/2014/main" id="{02532AA1-F0B3-4476-A7B0-ACB4529247B2}"/>
                  </a:ext>
                </a:extLst>
              </p:cNvPr>
              <p:cNvSpPr txBox="1"/>
              <p:nvPr/>
            </p:nvSpPr>
            <p:spPr>
              <a:xfrm>
                <a:off x="4580071" y="1881969"/>
                <a:ext cx="3459601" cy="584775"/>
              </a:xfrm>
              <a:prstGeom prst="rect">
                <a:avLst/>
              </a:prstGeom>
              <a:noFill/>
            </p:spPr>
            <p:txBody>
              <a:bodyPr wrap="none" rtlCol="0">
                <a:spAutoFit/>
              </a:bodyPr>
              <a:lstStyle/>
              <a:p>
                <a:r>
                  <a:rPr lang="de-DE" sz="3200" dirty="0">
                    <a:solidFill>
                      <a:srgbClr val="92D050"/>
                    </a:solidFill>
                    <a:latin typeface="Adobe Gothic Std B" panose="020B0800000000000000" pitchFamily="34" charset="-128"/>
                    <a:ea typeface="Adobe Gothic Std B" panose="020B0800000000000000" pitchFamily="34" charset="-128"/>
                  </a:rPr>
                  <a:t>Maschinenlernen</a:t>
                </a:r>
              </a:p>
            </p:txBody>
          </p:sp>
          <p:sp>
            <p:nvSpPr>
              <p:cNvPr id="7" name="Textfeld 6">
                <a:extLst>
                  <a:ext uri="{FF2B5EF4-FFF2-40B4-BE49-F238E27FC236}">
                    <a16:creationId xmlns:a16="http://schemas.microsoft.com/office/drawing/2014/main" id="{C7ECB53C-BD7B-47BF-ADD8-E48B1C757897}"/>
                  </a:ext>
                </a:extLst>
              </p:cNvPr>
              <p:cNvSpPr txBox="1"/>
              <p:nvPr/>
            </p:nvSpPr>
            <p:spPr>
              <a:xfrm>
                <a:off x="6222929" y="3189556"/>
                <a:ext cx="2577950" cy="523220"/>
              </a:xfrm>
              <a:prstGeom prst="rect">
                <a:avLst/>
              </a:prstGeom>
              <a:noFill/>
            </p:spPr>
            <p:txBody>
              <a:bodyPr wrap="none" rtlCol="0">
                <a:spAutoFit/>
              </a:bodyPr>
              <a:lstStyle/>
              <a:p>
                <a:r>
                  <a:rPr lang="de-DE" sz="2800" dirty="0">
                    <a:solidFill>
                      <a:schemeClr val="tx2">
                        <a:lumMod val="75000"/>
                      </a:schemeClr>
                    </a:solidFill>
                    <a:latin typeface="Adobe Gothic Std B" panose="020B0800000000000000" pitchFamily="34" charset="-128"/>
                    <a:ea typeface="Adobe Gothic Std B" panose="020B0800000000000000" pitchFamily="34" charset="-128"/>
                  </a:rPr>
                  <a:t>Deep</a:t>
                </a:r>
                <a:r>
                  <a:rPr lang="de-DE" dirty="0">
                    <a:solidFill>
                      <a:schemeClr val="tx2">
                        <a:lumMod val="75000"/>
                      </a:schemeClr>
                    </a:solidFill>
                    <a:latin typeface="Adobe Gothic Std B" panose="020B0800000000000000" pitchFamily="34" charset="-128"/>
                    <a:ea typeface="Adobe Gothic Std B" panose="020B0800000000000000" pitchFamily="34" charset="-128"/>
                  </a:rPr>
                  <a:t> </a:t>
                </a:r>
                <a:r>
                  <a:rPr lang="de-DE" sz="2800" dirty="0">
                    <a:solidFill>
                      <a:schemeClr val="tx2">
                        <a:lumMod val="75000"/>
                      </a:schemeClr>
                    </a:solidFill>
                    <a:latin typeface="Adobe Gothic Std B" panose="020B0800000000000000" pitchFamily="34" charset="-128"/>
                    <a:ea typeface="Adobe Gothic Std B" panose="020B0800000000000000" pitchFamily="34" charset="-128"/>
                  </a:rPr>
                  <a:t>Learning</a:t>
                </a:r>
              </a:p>
            </p:txBody>
          </p:sp>
          <p:sp>
            <p:nvSpPr>
              <p:cNvPr id="8" name="Textfeld 7">
                <a:extLst>
                  <a:ext uri="{FF2B5EF4-FFF2-40B4-BE49-F238E27FC236}">
                    <a16:creationId xmlns:a16="http://schemas.microsoft.com/office/drawing/2014/main" id="{C35B4EED-9996-494F-854C-C7BE38E6FFE6}"/>
                  </a:ext>
                </a:extLst>
              </p:cNvPr>
              <p:cNvSpPr txBox="1"/>
              <p:nvPr/>
            </p:nvSpPr>
            <p:spPr>
              <a:xfrm>
                <a:off x="3891820" y="3977206"/>
                <a:ext cx="4633000" cy="707886"/>
              </a:xfrm>
              <a:prstGeom prst="rect">
                <a:avLst/>
              </a:prstGeom>
              <a:noFill/>
            </p:spPr>
            <p:txBody>
              <a:bodyPr wrap="none" rtlCol="0">
                <a:spAutoFit/>
              </a:bodyPr>
              <a:lstStyle/>
              <a:p>
                <a:r>
                  <a:rPr lang="de-DE" sz="4000" dirty="0" err="1">
                    <a:solidFill>
                      <a:schemeClr val="accent4">
                        <a:lumMod val="75000"/>
                      </a:schemeClr>
                    </a:solidFill>
                    <a:latin typeface="Adobe Gothic Std B" panose="020B0800000000000000" pitchFamily="34" charset="-128"/>
                    <a:ea typeface="Adobe Gothic Std B" panose="020B0800000000000000" pitchFamily="34" charset="-128"/>
                  </a:rPr>
                  <a:t>Predictive</a:t>
                </a:r>
                <a:r>
                  <a:rPr lang="de-DE" sz="4000" dirty="0">
                    <a:solidFill>
                      <a:schemeClr val="accent4">
                        <a:lumMod val="75000"/>
                      </a:schemeClr>
                    </a:solidFill>
                    <a:latin typeface="Adobe Gothic Std B" panose="020B0800000000000000" pitchFamily="34" charset="-128"/>
                    <a:ea typeface="Adobe Gothic Std B" panose="020B0800000000000000" pitchFamily="34" charset="-128"/>
                  </a:rPr>
                  <a:t> Analysis</a:t>
                </a:r>
              </a:p>
            </p:txBody>
          </p:sp>
          <p:sp>
            <p:nvSpPr>
              <p:cNvPr id="9" name="Textfeld 8">
                <a:extLst>
                  <a:ext uri="{FF2B5EF4-FFF2-40B4-BE49-F238E27FC236}">
                    <a16:creationId xmlns:a16="http://schemas.microsoft.com/office/drawing/2014/main" id="{86E711DA-1590-4342-96D6-4C60EAC61F7C}"/>
                  </a:ext>
                </a:extLst>
              </p:cNvPr>
              <p:cNvSpPr txBox="1"/>
              <p:nvPr/>
            </p:nvSpPr>
            <p:spPr>
              <a:xfrm rot="16200000">
                <a:off x="7281392" y="1417953"/>
                <a:ext cx="2331087" cy="707886"/>
              </a:xfrm>
              <a:prstGeom prst="rect">
                <a:avLst/>
              </a:prstGeom>
              <a:noFill/>
            </p:spPr>
            <p:txBody>
              <a:bodyPr wrap="none" rtlCol="0">
                <a:spAutoFit/>
              </a:bodyPr>
              <a:lstStyle/>
              <a:p>
                <a:r>
                  <a:rPr lang="de-DE" sz="4000" dirty="0">
                    <a:latin typeface="Adobe Gothic Std B" panose="020B0800000000000000" pitchFamily="34" charset="-128"/>
                    <a:ea typeface="Adobe Gothic Std B" panose="020B0800000000000000" pitchFamily="34" charset="-128"/>
                  </a:rPr>
                  <a:t>Strong</a:t>
                </a:r>
                <a:r>
                  <a:rPr lang="de-DE" dirty="0">
                    <a:latin typeface="Adobe Gothic Std B" panose="020B0800000000000000" pitchFamily="34" charset="-128"/>
                    <a:ea typeface="Adobe Gothic Std B" panose="020B0800000000000000" pitchFamily="34" charset="-128"/>
                  </a:rPr>
                  <a:t> </a:t>
                </a:r>
                <a:r>
                  <a:rPr lang="de-DE" sz="4000" dirty="0">
                    <a:latin typeface="Adobe Gothic Std B" panose="020B0800000000000000" pitchFamily="34" charset="-128"/>
                    <a:ea typeface="Adobe Gothic Std B" panose="020B0800000000000000" pitchFamily="34" charset="-128"/>
                  </a:rPr>
                  <a:t>AI</a:t>
                </a:r>
              </a:p>
            </p:txBody>
          </p:sp>
          <p:sp>
            <p:nvSpPr>
              <p:cNvPr id="10" name="Textfeld 9">
                <a:extLst>
                  <a:ext uri="{FF2B5EF4-FFF2-40B4-BE49-F238E27FC236}">
                    <a16:creationId xmlns:a16="http://schemas.microsoft.com/office/drawing/2014/main" id="{5B7C9DCA-F024-42F6-90E6-95E56F499386}"/>
                  </a:ext>
                </a:extLst>
              </p:cNvPr>
              <p:cNvSpPr txBox="1"/>
              <p:nvPr/>
            </p:nvSpPr>
            <p:spPr>
              <a:xfrm>
                <a:off x="4367122" y="707838"/>
                <a:ext cx="3773790" cy="523220"/>
              </a:xfrm>
              <a:prstGeom prst="rect">
                <a:avLst/>
              </a:prstGeom>
              <a:noFill/>
            </p:spPr>
            <p:txBody>
              <a:bodyPr wrap="none" rtlCol="0">
                <a:spAutoFit/>
              </a:bodyPr>
              <a:lstStyle/>
              <a:p>
                <a:r>
                  <a:rPr lang="de-DE" sz="2800" dirty="0">
                    <a:latin typeface="Adobe Gothic Std B" panose="020B0800000000000000" pitchFamily="34" charset="-128"/>
                    <a:ea typeface="Adobe Gothic Std B" panose="020B0800000000000000" pitchFamily="34" charset="-128"/>
                  </a:rPr>
                  <a:t>Neuronale Netzwerke</a:t>
                </a:r>
              </a:p>
            </p:txBody>
          </p:sp>
        </p:grpSp>
      </p:grpSp>
    </p:spTree>
    <p:extLst>
      <p:ext uri="{BB962C8B-B14F-4D97-AF65-F5344CB8AC3E}">
        <p14:creationId xmlns:p14="http://schemas.microsoft.com/office/powerpoint/2010/main" val="633570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7A6B5F9-87DE-4076-A63B-68011264C2C4}"/>
              </a:ext>
            </a:extLst>
          </p:cNvPr>
          <p:cNvGrpSpPr/>
          <p:nvPr/>
        </p:nvGrpSpPr>
        <p:grpSpPr>
          <a:xfrm>
            <a:off x="2803739" y="1222414"/>
            <a:ext cx="6220327" cy="5125453"/>
            <a:chOff x="2803739" y="1222414"/>
            <a:chExt cx="6220327" cy="5125453"/>
          </a:xfrm>
        </p:grpSpPr>
        <p:sp>
          <p:nvSpPr>
            <p:cNvPr id="12" name="Rechteck 11">
              <a:extLst>
                <a:ext uri="{FF2B5EF4-FFF2-40B4-BE49-F238E27FC236}">
                  <a16:creationId xmlns:a16="http://schemas.microsoft.com/office/drawing/2014/main" id="{E3EFC2CB-5B91-4FF5-8684-02E3AC70414D}"/>
                </a:ext>
              </a:extLst>
            </p:cNvPr>
            <p:cNvSpPr/>
            <p:nvPr/>
          </p:nvSpPr>
          <p:spPr>
            <a:xfrm>
              <a:off x="2803739" y="1222414"/>
              <a:ext cx="6220327" cy="51254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DAF98661-CC70-4293-9DAC-FF4227936E5C}"/>
                </a:ext>
              </a:extLst>
            </p:cNvPr>
            <p:cNvGrpSpPr/>
            <p:nvPr/>
          </p:nvGrpSpPr>
          <p:grpSpPr>
            <a:xfrm>
              <a:off x="3097735" y="1532102"/>
              <a:ext cx="4909059" cy="4103484"/>
              <a:chOff x="3891820" y="581608"/>
              <a:chExt cx="4909059" cy="4103484"/>
            </a:xfrm>
          </p:grpSpPr>
          <p:sp>
            <p:nvSpPr>
              <p:cNvPr id="4" name="Textfeld 3">
                <a:extLst>
                  <a:ext uri="{FF2B5EF4-FFF2-40B4-BE49-F238E27FC236}">
                    <a16:creationId xmlns:a16="http://schemas.microsoft.com/office/drawing/2014/main" id="{A2F9699F-54A3-4590-BC1B-E2DBFA4DAD3F}"/>
                  </a:ext>
                </a:extLst>
              </p:cNvPr>
              <p:cNvSpPr txBox="1"/>
              <p:nvPr/>
            </p:nvSpPr>
            <p:spPr>
              <a:xfrm>
                <a:off x="5046562" y="2523281"/>
                <a:ext cx="1130438" cy="1323439"/>
              </a:xfrm>
              <a:prstGeom prst="rect">
                <a:avLst/>
              </a:prstGeom>
              <a:noFill/>
            </p:spPr>
            <p:txBody>
              <a:bodyPr wrap="none" rtlCol="0">
                <a:spAutoFit/>
              </a:bodyPr>
              <a:lstStyle/>
              <a:p>
                <a:r>
                  <a:rPr lang="de-DE" sz="8000" dirty="0">
                    <a:latin typeface="Adobe Gothic Std B" panose="020B0800000000000000" pitchFamily="34" charset="-128"/>
                    <a:ea typeface="Adobe Gothic Std B" panose="020B0800000000000000" pitchFamily="34" charset="-128"/>
                  </a:rPr>
                  <a:t>KI</a:t>
                </a:r>
              </a:p>
            </p:txBody>
          </p:sp>
          <p:sp>
            <p:nvSpPr>
              <p:cNvPr id="5" name="Textfeld 4">
                <a:extLst>
                  <a:ext uri="{FF2B5EF4-FFF2-40B4-BE49-F238E27FC236}">
                    <a16:creationId xmlns:a16="http://schemas.microsoft.com/office/drawing/2014/main" id="{ADB70EC6-00B9-4F7D-B244-56822625812E}"/>
                  </a:ext>
                </a:extLst>
              </p:cNvPr>
              <p:cNvSpPr txBox="1"/>
              <p:nvPr/>
            </p:nvSpPr>
            <p:spPr>
              <a:xfrm rot="16200000">
                <a:off x="2571106" y="1902323"/>
                <a:ext cx="3164649" cy="523220"/>
              </a:xfrm>
              <a:prstGeom prst="rect">
                <a:avLst/>
              </a:prstGeom>
              <a:noFill/>
            </p:spPr>
            <p:txBody>
              <a:bodyPr wrap="none" rtlCol="0">
                <a:spAutoFit/>
              </a:bodyPr>
              <a:lstStyle/>
              <a:p>
                <a:r>
                  <a:rPr lang="de-DE" sz="2800" dirty="0">
                    <a:solidFill>
                      <a:srgbClr val="FF0000"/>
                    </a:solidFill>
                    <a:latin typeface="Adobe Gothic Std B" panose="020B0800000000000000" pitchFamily="34" charset="-128"/>
                    <a:ea typeface="Adobe Gothic Std B" panose="020B0800000000000000" pitchFamily="34" charset="-128"/>
                  </a:rPr>
                  <a:t>Mustererkennung</a:t>
                </a:r>
              </a:p>
            </p:txBody>
          </p:sp>
          <p:sp>
            <p:nvSpPr>
              <p:cNvPr id="6" name="Textfeld 5">
                <a:extLst>
                  <a:ext uri="{FF2B5EF4-FFF2-40B4-BE49-F238E27FC236}">
                    <a16:creationId xmlns:a16="http://schemas.microsoft.com/office/drawing/2014/main" id="{02532AA1-F0B3-4476-A7B0-ACB4529247B2}"/>
                  </a:ext>
                </a:extLst>
              </p:cNvPr>
              <p:cNvSpPr txBox="1"/>
              <p:nvPr/>
            </p:nvSpPr>
            <p:spPr>
              <a:xfrm>
                <a:off x="4580071" y="1881969"/>
                <a:ext cx="3459601" cy="584775"/>
              </a:xfrm>
              <a:prstGeom prst="rect">
                <a:avLst/>
              </a:prstGeom>
              <a:noFill/>
            </p:spPr>
            <p:txBody>
              <a:bodyPr wrap="none" rtlCol="0">
                <a:spAutoFit/>
              </a:bodyPr>
              <a:lstStyle/>
              <a:p>
                <a:r>
                  <a:rPr lang="de-DE" sz="3200" dirty="0">
                    <a:solidFill>
                      <a:srgbClr val="92D050"/>
                    </a:solidFill>
                    <a:latin typeface="Adobe Gothic Std B" panose="020B0800000000000000" pitchFamily="34" charset="-128"/>
                    <a:ea typeface="Adobe Gothic Std B" panose="020B0800000000000000" pitchFamily="34" charset="-128"/>
                  </a:rPr>
                  <a:t>Maschinenlernen</a:t>
                </a:r>
              </a:p>
            </p:txBody>
          </p:sp>
          <p:sp>
            <p:nvSpPr>
              <p:cNvPr id="7" name="Textfeld 6">
                <a:extLst>
                  <a:ext uri="{FF2B5EF4-FFF2-40B4-BE49-F238E27FC236}">
                    <a16:creationId xmlns:a16="http://schemas.microsoft.com/office/drawing/2014/main" id="{C7ECB53C-BD7B-47BF-ADD8-E48B1C757897}"/>
                  </a:ext>
                </a:extLst>
              </p:cNvPr>
              <p:cNvSpPr txBox="1"/>
              <p:nvPr/>
            </p:nvSpPr>
            <p:spPr>
              <a:xfrm>
                <a:off x="6222929" y="3189556"/>
                <a:ext cx="2577950" cy="523220"/>
              </a:xfrm>
              <a:prstGeom prst="rect">
                <a:avLst/>
              </a:prstGeom>
              <a:noFill/>
            </p:spPr>
            <p:txBody>
              <a:bodyPr wrap="none" rtlCol="0">
                <a:spAutoFit/>
              </a:bodyPr>
              <a:lstStyle/>
              <a:p>
                <a:r>
                  <a:rPr lang="de-DE" sz="2800" dirty="0">
                    <a:solidFill>
                      <a:schemeClr val="tx2">
                        <a:lumMod val="75000"/>
                      </a:schemeClr>
                    </a:solidFill>
                    <a:latin typeface="Adobe Gothic Std B" panose="020B0800000000000000" pitchFamily="34" charset="-128"/>
                    <a:ea typeface="Adobe Gothic Std B" panose="020B0800000000000000" pitchFamily="34" charset="-128"/>
                  </a:rPr>
                  <a:t>Deep</a:t>
                </a:r>
                <a:r>
                  <a:rPr lang="de-DE" dirty="0">
                    <a:solidFill>
                      <a:schemeClr val="tx2">
                        <a:lumMod val="75000"/>
                      </a:schemeClr>
                    </a:solidFill>
                    <a:latin typeface="Adobe Gothic Std B" panose="020B0800000000000000" pitchFamily="34" charset="-128"/>
                    <a:ea typeface="Adobe Gothic Std B" panose="020B0800000000000000" pitchFamily="34" charset="-128"/>
                  </a:rPr>
                  <a:t> </a:t>
                </a:r>
                <a:r>
                  <a:rPr lang="de-DE" sz="2800" dirty="0">
                    <a:solidFill>
                      <a:schemeClr val="tx2">
                        <a:lumMod val="75000"/>
                      </a:schemeClr>
                    </a:solidFill>
                    <a:latin typeface="Adobe Gothic Std B" panose="020B0800000000000000" pitchFamily="34" charset="-128"/>
                    <a:ea typeface="Adobe Gothic Std B" panose="020B0800000000000000" pitchFamily="34" charset="-128"/>
                  </a:rPr>
                  <a:t>Learning</a:t>
                </a:r>
              </a:p>
            </p:txBody>
          </p:sp>
          <p:sp>
            <p:nvSpPr>
              <p:cNvPr id="8" name="Textfeld 7">
                <a:extLst>
                  <a:ext uri="{FF2B5EF4-FFF2-40B4-BE49-F238E27FC236}">
                    <a16:creationId xmlns:a16="http://schemas.microsoft.com/office/drawing/2014/main" id="{C35B4EED-9996-494F-854C-C7BE38E6FFE6}"/>
                  </a:ext>
                </a:extLst>
              </p:cNvPr>
              <p:cNvSpPr txBox="1"/>
              <p:nvPr/>
            </p:nvSpPr>
            <p:spPr>
              <a:xfrm>
                <a:off x="3891820" y="3977206"/>
                <a:ext cx="4633000" cy="707886"/>
              </a:xfrm>
              <a:prstGeom prst="rect">
                <a:avLst/>
              </a:prstGeom>
              <a:noFill/>
            </p:spPr>
            <p:txBody>
              <a:bodyPr wrap="none" rtlCol="0">
                <a:spAutoFit/>
              </a:bodyPr>
              <a:lstStyle/>
              <a:p>
                <a:r>
                  <a:rPr lang="de-DE" sz="4000" dirty="0" err="1">
                    <a:solidFill>
                      <a:schemeClr val="accent4">
                        <a:lumMod val="75000"/>
                      </a:schemeClr>
                    </a:solidFill>
                    <a:latin typeface="Adobe Gothic Std B" panose="020B0800000000000000" pitchFamily="34" charset="-128"/>
                    <a:ea typeface="Adobe Gothic Std B" panose="020B0800000000000000" pitchFamily="34" charset="-128"/>
                  </a:rPr>
                  <a:t>Predictive</a:t>
                </a:r>
                <a:r>
                  <a:rPr lang="de-DE" sz="4000" dirty="0">
                    <a:solidFill>
                      <a:schemeClr val="accent4">
                        <a:lumMod val="75000"/>
                      </a:schemeClr>
                    </a:solidFill>
                    <a:latin typeface="Adobe Gothic Std B" panose="020B0800000000000000" pitchFamily="34" charset="-128"/>
                    <a:ea typeface="Adobe Gothic Std B" panose="020B0800000000000000" pitchFamily="34" charset="-128"/>
                  </a:rPr>
                  <a:t> Analysis</a:t>
                </a:r>
              </a:p>
            </p:txBody>
          </p:sp>
          <p:sp>
            <p:nvSpPr>
              <p:cNvPr id="9" name="Textfeld 8">
                <a:extLst>
                  <a:ext uri="{FF2B5EF4-FFF2-40B4-BE49-F238E27FC236}">
                    <a16:creationId xmlns:a16="http://schemas.microsoft.com/office/drawing/2014/main" id="{86E711DA-1590-4342-96D6-4C60EAC61F7C}"/>
                  </a:ext>
                </a:extLst>
              </p:cNvPr>
              <p:cNvSpPr txBox="1"/>
              <p:nvPr/>
            </p:nvSpPr>
            <p:spPr>
              <a:xfrm rot="16200000">
                <a:off x="7281392" y="1417953"/>
                <a:ext cx="2331087" cy="707886"/>
              </a:xfrm>
              <a:prstGeom prst="rect">
                <a:avLst/>
              </a:prstGeom>
              <a:noFill/>
            </p:spPr>
            <p:txBody>
              <a:bodyPr wrap="none" rtlCol="0">
                <a:spAutoFit/>
              </a:bodyPr>
              <a:lstStyle/>
              <a:p>
                <a:r>
                  <a:rPr lang="de-DE" sz="4000" dirty="0">
                    <a:latin typeface="Adobe Gothic Std B" panose="020B0800000000000000" pitchFamily="34" charset="-128"/>
                    <a:ea typeface="Adobe Gothic Std B" panose="020B0800000000000000" pitchFamily="34" charset="-128"/>
                  </a:rPr>
                  <a:t>Strong</a:t>
                </a:r>
                <a:r>
                  <a:rPr lang="de-DE" dirty="0">
                    <a:latin typeface="Adobe Gothic Std B" panose="020B0800000000000000" pitchFamily="34" charset="-128"/>
                    <a:ea typeface="Adobe Gothic Std B" panose="020B0800000000000000" pitchFamily="34" charset="-128"/>
                  </a:rPr>
                  <a:t> </a:t>
                </a:r>
                <a:r>
                  <a:rPr lang="de-DE" sz="4000" dirty="0">
                    <a:latin typeface="Adobe Gothic Std B" panose="020B0800000000000000" pitchFamily="34" charset="-128"/>
                    <a:ea typeface="Adobe Gothic Std B" panose="020B0800000000000000" pitchFamily="34" charset="-128"/>
                  </a:rPr>
                  <a:t>AI</a:t>
                </a:r>
              </a:p>
            </p:txBody>
          </p:sp>
          <p:sp>
            <p:nvSpPr>
              <p:cNvPr id="10" name="Textfeld 9">
                <a:extLst>
                  <a:ext uri="{FF2B5EF4-FFF2-40B4-BE49-F238E27FC236}">
                    <a16:creationId xmlns:a16="http://schemas.microsoft.com/office/drawing/2014/main" id="{5B7C9DCA-F024-42F6-90E6-95E56F499386}"/>
                  </a:ext>
                </a:extLst>
              </p:cNvPr>
              <p:cNvSpPr txBox="1"/>
              <p:nvPr/>
            </p:nvSpPr>
            <p:spPr>
              <a:xfrm>
                <a:off x="4367122" y="707838"/>
                <a:ext cx="3773790" cy="523220"/>
              </a:xfrm>
              <a:prstGeom prst="rect">
                <a:avLst/>
              </a:prstGeom>
              <a:noFill/>
            </p:spPr>
            <p:txBody>
              <a:bodyPr wrap="none" rtlCol="0">
                <a:spAutoFit/>
              </a:bodyPr>
              <a:lstStyle/>
              <a:p>
                <a:r>
                  <a:rPr lang="de-DE" sz="2800" dirty="0">
                    <a:latin typeface="Adobe Gothic Std B" panose="020B0800000000000000" pitchFamily="34" charset="-128"/>
                    <a:ea typeface="Adobe Gothic Std B" panose="020B0800000000000000" pitchFamily="34" charset="-128"/>
                  </a:rPr>
                  <a:t>Neuronale Netzwerke</a:t>
                </a:r>
              </a:p>
            </p:txBody>
          </p:sp>
        </p:grpSp>
      </p:grpSp>
    </p:spTree>
    <p:extLst>
      <p:ext uri="{BB962C8B-B14F-4D97-AF65-F5344CB8AC3E}">
        <p14:creationId xmlns:p14="http://schemas.microsoft.com/office/powerpoint/2010/main" val="1254337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B240056-E60F-411F-894E-EF975DBE6C50}"/>
              </a:ext>
            </a:extLst>
          </p:cNvPr>
          <p:cNvSpPr>
            <a:spLocks noGrp="1"/>
          </p:cNvSpPr>
          <p:nvPr>
            <p:ph type="title"/>
          </p:nvPr>
        </p:nvSpPr>
        <p:spPr/>
        <p:txBody>
          <a:bodyPr/>
          <a:lstStyle/>
          <a:p>
            <a:pPr algn="ctr"/>
            <a:r>
              <a:rPr lang="de-DE" b="1" dirty="0">
                <a:effectLst>
                  <a:outerShdw blurRad="38100" dist="38100" dir="2700000" algn="tl">
                    <a:srgbClr val="000000">
                      <a:alpha val="43137"/>
                    </a:srgbClr>
                  </a:outerShdw>
                </a:effectLst>
              </a:rPr>
              <a:t>Eine sehr kurze Geschichte des Wilden Westens</a:t>
            </a:r>
          </a:p>
        </p:txBody>
      </p:sp>
      <p:pic>
        <p:nvPicPr>
          <p:cNvPr id="7" name="Grafik 6">
            <a:extLst>
              <a:ext uri="{FF2B5EF4-FFF2-40B4-BE49-F238E27FC236}">
                <a16:creationId xmlns:a16="http://schemas.microsoft.com/office/drawing/2014/main" id="{D13E80DE-9BC5-4EE0-BF39-CC7F472E3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915" y="1611983"/>
            <a:ext cx="4685111" cy="4622643"/>
          </a:xfrm>
          <a:prstGeom prst="rect">
            <a:avLst/>
          </a:prstGeom>
        </p:spPr>
      </p:pic>
    </p:spTree>
    <p:extLst>
      <p:ext uri="{BB962C8B-B14F-4D97-AF65-F5344CB8AC3E}">
        <p14:creationId xmlns:p14="http://schemas.microsoft.com/office/powerpoint/2010/main" val="7819177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7A6B5F9-87DE-4076-A63B-68011264C2C4}"/>
              </a:ext>
            </a:extLst>
          </p:cNvPr>
          <p:cNvGrpSpPr/>
          <p:nvPr/>
        </p:nvGrpSpPr>
        <p:grpSpPr>
          <a:xfrm>
            <a:off x="2803739" y="1222414"/>
            <a:ext cx="6220327" cy="5125453"/>
            <a:chOff x="2803739" y="1222414"/>
            <a:chExt cx="6220327" cy="5125453"/>
          </a:xfrm>
        </p:grpSpPr>
        <p:sp>
          <p:nvSpPr>
            <p:cNvPr id="12" name="Rechteck 11">
              <a:extLst>
                <a:ext uri="{FF2B5EF4-FFF2-40B4-BE49-F238E27FC236}">
                  <a16:creationId xmlns:a16="http://schemas.microsoft.com/office/drawing/2014/main" id="{E3EFC2CB-5B91-4FF5-8684-02E3AC70414D}"/>
                </a:ext>
              </a:extLst>
            </p:cNvPr>
            <p:cNvSpPr/>
            <p:nvPr/>
          </p:nvSpPr>
          <p:spPr>
            <a:xfrm>
              <a:off x="2803739" y="1222414"/>
              <a:ext cx="6220327" cy="51254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DAF98661-CC70-4293-9DAC-FF4227936E5C}"/>
                </a:ext>
              </a:extLst>
            </p:cNvPr>
            <p:cNvGrpSpPr/>
            <p:nvPr/>
          </p:nvGrpSpPr>
          <p:grpSpPr>
            <a:xfrm>
              <a:off x="3097735" y="1532102"/>
              <a:ext cx="4909059" cy="4103484"/>
              <a:chOff x="3891820" y="581608"/>
              <a:chExt cx="4909059" cy="4103484"/>
            </a:xfrm>
          </p:grpSpPr>
          <p:sp>
            <p:nvSpPr>
              <p:cNvPr id="4" name="Textfeld 3">
                <a:extLst>
                  <a:ext uri="{FF2B5EF4-FFF2-40B4-BE49-F238E27FC236}">
                    <a16:creationId xmlns:a16="http://schemas.microsoft.com/office/drawing/2014/main" id="{A2F9699F-54A3-4590-BC1B-E2DBFA4DAD3F}"/>
                  </a:ext>
                </a:extLst>
              </p:cNvPr>
              <p:cNvSpPr txBox="1"/>
              <p:nvPr/>
            </p:nvSpPr>
            <p:spPr>
              <a:xfrm>
                <a:off x="5046562" y="2523281"/>
                <a:ext cx="1130438" cy="1323439"/>
              </a:xfrm>
              <a:prstGeom prst="rect">
                <a:avLst/>
              </a:prstGeom>
              <a:noFill/>
            </p:spPr>
            <p:txBody>
              <a:bodyPr wrap="none" rtlCol="0">
                <a:spAutoFit/>
              </a:bodyPr>
              <a:lstStyle/>
              <a:p>
                <a:r>
                  <a:rPr lang="de-DE" sz="8000" dirty="0">
                    <a:latin typeface="Adobe Gothic Std B" panose="020B0800000000000000" pitchFamily="34" charset="-128"/>
                    <a:ea typeface="Adobe Gothic Std B" panose="020B0800000000000000" pitchFamily="34" charset="-128"/>
                  </a:rPr>
                  <a:t>KI</a:t>
                </a:r>
              </a:p>
            </p:txBody>
          </p:sp>
          <p:sp>
            <p:nvSpPr>
              <p:cNvPr id="5" name="Textfeld 4">
                <a:extLst>
                  <a:ext uri="{FF2B5EF4-FFF2-40B4-BE49-F238E27FC236}">
                    <a16:creationId xmlns:a16="http://schemas.microsoft.com/office/drawing/2014/main" id="{ADB70EC6-00B9-4F7D-B244-56822625812E}"/>
                  </a:ext>
                </a:extLst>
              </p:cNvPr>
              <p:cNvSpPr txBox="1"/>
              <p:nvPr/>
            </p:nvSpPr>
            <p:spPr>
              <a:xfrm rot="16200000">
                <a:off x="2571106" y="1902323"/>
                <a:ext cx="3164649" cy="523220"/>
              </a:xfrm>
              <a:prstGeom prst="rect">
                <a:avLst/>
              </a:prstGeom>
              <a:noFill/>
            </p:spPr>
            <p:txBody>
              <a:bodyPr wrap="none" rtlCol="0">
                <a:spAutoFit/>
              </a:bodyPr>
              <a:lstStyle/>
              <a:p>
                <a:r>
                  <a:rPr lang="de-DE" sz="2800" dirty="0">
                    <a:solidFill>
                      <a:srgbClr val="FF0000"/>
                    </a:solidFill>
                    <a:latin typeface="Adobe Gothic Std B" panose="020B0800000000000000" pitchFamily="34" charset="-128"/>
                    <a:ea typeface="Adobe Gothic Std B" panose="020B0800000000000000" pitchFamily="34" charset="-128"/>
                  </a:rPr>
                  <a:t>Mustererkennung</a:t>
                </a:r>
              </a:p>
            </p:txBody>
          </p:sp>
          <p:sp>
            <p:nvSpPr>
              <p:cNvPr id="6" name="Textfeld 5">
                <a:extLst>
                  <a:ext uri="{FF2B5EF4-FFF2-40B4-BE49-F238E27FC236}">
                    <a16:creationId xmlns:a16="http://schemas.microsoft.com/office/drawing/2014/main" id="{02532AA1-F0B3-4476-A7B0-ACB4529247B2}"/>
                  </a:ext>
                </a:extLst>
              </p:cNvPr>
              <p:cNvSpPr txBox="1"/>
              <p:nvPr/>
            </p:nvSpPr>
            <p:spPr>
              <a:xfrm>
                <a:off x="4580071" y="1881969"/>
                <a:ext cx="3459601" cy="584775"/>
              </a:xfrm>
              <a:prstGeom prst="rect">
                <a:avLst/>
              </a:prstGeom>
              <a:noFill/>
            </p:spPr>
            <p:txBody>
              <a:bodyPr wrap="none" rtlCol="0">
                <a:spAutoFit/>
              </a:bodyPr>
              <a:lstStyle/>
              <a:p>
                <a:r>
                  <a:rPr lang="de-DE" sz="3200" dirty="0">
                    <a:solidFill>
                      <a:srgbClr val="92D050"/>
                    </a:solidFill>
                    <a:latin typeface="Adobe Gothic Std B" panose="020B0800000000000000" pitchFamily="34" charset="-128"/>
                    <a:ea typeface="Adobe Gothic Std B" panose="020B0800000000000000" pitchFamily="34" charset="-128"/>
                  </a:rPr>
                  <a:t>Maschinenlernen</a:t>
                </a:r>
              </a:p>
            </p:txBody>
          </p:sp>
          <p:sp>
            <p:nvSpPr>
              <p:cNvPr id="7" name="Textfeld 6">
                <a:extLst>
                  <a:ext uri="{FF2B5EF4-FFF2-40B4-BE49-F238E27FC236}">
                    <a16:creationId xmlns:a16="http://schemas.microsoft.com/office/drawing/2014/main" id="{C7ECB53C-BD7B-47BF-ADD8-E48B1C757897}"/>
                  </a:ext>
                </a:extLst>
              </p:cNvPr>
              <p:cNvSpPr txBox="1"/>
              <p:nvPr/>
            </p:nvSpPr>
            <p:spPr>
              <a:xfrm>
                <a:off x="6222929" y="3189556"/>
                <a:ext cx="2577950" cy="523220"/>
              </a:xfrm>
              <a:prstGeom prst="rect">
                <a:avLst/>
              </a:prstGeom>
              <a:noFill/>
            </p:spPr>
            <p:txBody>
              <a:bodyPr wrap="none" rtlCol="0">
                <a:spAutoFit/>
              </a:bodyPr>
              <a:lstStyle/>
              <a:p>
                <a:r>
                  <a:rPr lang="de-DE" sz="2800" dirty="0">
                    <a:solidFill>
                      <a:schemeClr val="tx2">
                        <a:lumMod val="75000"/>
                      </a:schemeClr>
                    </a:solidFill>
                    <a:latin typeface="Adobe Gothic Std B" panose="020B0800000000000000" pitchFamily="34" charset="-128"/>
                    <a:ea typeface="Adobe Gothic Std B" panose="020B0800000000000000" pitchFamily="34" charset="-128"/>
                  </a:rPr>
                  <a:t>Deep</a:t>
                </a:r>
                <a:r>
                  <a:rPr lang="de-DE" dirty="0">
                    <a:solidFill>
                      <a:schemeClr val="tx2">
                        <a:lumMod val="75000"/>
                      </a:schemeClr>
                    </a:solidFill>
                    <a:latin typeface="Adobe Gothic Std B" panose="020B0800000000000000" pitchFamily="34" charset="-128"/>
                    <a:ea typeface="Adobe Gothic Std B" panose="020B0800000000000000" pitchFamily="34" charset="-128"/>
                  </a:rPr>
                  <a:t> </a:t>
                </a:r>
                <a:r>
                  <a:rPr lang="de-DE" sz="2800" dirty="0">
                    <a:solidFill>
                      <a:schemeClr val="tx2">
                        <a:lumMod val="75000"/>
                      </a:schemeClr>
                    </a:solidFill>
                    <a:latin typeface="Adobe Gothic Std B" panose="020B0800000000000000" pitchFamily="34" charset="-128"/>
                    <a:ea typeface="Adobe Gothic Std B" panose="020B0800000000000000" pitchFamily="34" charset="-128"/>
                  </a:rPr>
                  <a:t>Learning</a:t>
                </a:r>
              </a:p>
            </p:txBody>
          </p:sp>
          <p:sp>
            <p:nvSpPr>
              <p:cNvPr id="8" name="Textfeld 7">
                <a:extLst>
                  <a:ext uri="{FF2B5EF4-FFF2-40B4-BE49-F238E27FC236}">
                    <a16:creationId xmlns:a16="http://schemas.microsoft.com/office/drawing/2014/main" id="{C35B4EED-9996-494F-854C-C7BE38E6FFE6}"/>
                  </a:ext>
                </a:extLst>
              </p:cNvPr>
              <p:cNvSpPr txBox="1"/>
              <p:nvPr/>
            </p:nvSpPr>
            <p:spPr>
              <a:xfrm>
                <a:off x="3891820" y="3977206"/>
                <a:ext cx="4633000" cy="707886"/>
              </a:xfrm>
              <a:prstGeom prst="rect">
                <a:avLst/>
              </a:prstGeom>
              <a:noFill/>
            </p:spPr>
            <p:txBody>
              <a:bodyPr wrap="none" rtlCol="0">
                <a:spAutoFit/>
              </a:bodyPr>
              <a:lstStyle/>
              <a:p>
                <a:r>
                  <a:rPr lang="de-DE" sz="4000" dirty="0" err="1">
                    <a:solidFill>
                      <a:schemeClr val="accent4">
                        <a:lumMod val="75000"/>
                      </a:schemeClr>
                    </a:solidFill>
                    <a:latin typeface="Adobe Gothic Std B" panose="020B0800000000000000" pitchFamily="34" charset="-128"/>
                    <a:ea typeface="Adobe Gothic Std B" panose="020B0800000000000000" pitchFamily="34" charset="-128"/>
                  </a:rPr>
                  <a:t>Predictive</a:t>
                </a:r>
                <a:r>
                  <a:rPr lang="de-DE" sz="4000" dirty="0">
                    <a:solidFill>
                      <a:schemeClr val="accent4">
                        <a:lumMod val="75000"/>
                      </a:schemeClr>
                    </a:solidFill>
                    <a:latin typeface="Adobe Gothic Std B" panose="020B0800000000000000" pitchFamily="34" charset="-128"/>
                    <a:ea typeface="Adobe Gothic Std B" panose="020B0800000000000000" pitchFamily="34" charset="-128"/>
                  </a:rPr>
                  <a:t> Analysis</a:t>
                </a:r>
              </a:p>
            </p:txBody>
          </p:sp>
          <p:sp>
            <p:nvSpPr>
              <p:cNvPr id="9" name="Textfeld 8">
                <a:extLst>
                  <a:ext uri="{FF2B5EF4-FFF2-40B4-BE49-F238E27FC236}">
                    <a16:creationId xmlns:a16="http://schemas.microsoft.com/office/drawing/2014/main" id="{86E711DA-1590-4342-96D6-4C60EAC61F7C}"/>
                  </a:ext>
                </a:extLst>
              </p:cNvPr>
              <p:cNvSpPr txBox="1"/>
              <p:nvPr/>
            </p:nvSpPr>
            <p:spPr>
              <a:xfrm rot="16200000">
                <a:off x="7281392" y="1417953"/>
                <a:ext cx="2331087" cy="707886"/>
              </a:xfrm>
              <a:prstGeom prst="rect">
                <a:avLst/>
              </a:prstGeom>
              <a:noFill/>
            </p:spPr>
            <p:txBody>
              <a:bodyPr wrap="none" rtlCol="0">
                <a:spAutoFit/>
              </a:bodyPr>
              <a:lstStyle/>
              <a:p>
                <a:r>
                  <a:rPr lang="de-DE" sz="4000" dirty="0">
                    <a:latin typeface="Adobe Gothic Std B" panose="020B0800000000000000" pitchFamily="34" charset="-128"/>
                    <a:ea typeface="Adobe Gothic Std B" panose="020B0800000000000000" pitchFamily="34" charset="-128"/>
                  </a:rPr>
                  <a:t>Strong</a:t>
                </a:r>
                <a:r>
                  <a:rPr lang="de-DE" dirty="0">
                    <a:latin typeface="Adobe Gothic Std B" panose="020B0800000000000000" pitchFamily="34" charset="-128"/>
                    <a:ea typeface="Adobe Gothic Std B" panose="020B0800000000000000" pitchFamily="34" charset="-128"/>
                  </a:rPr>
                  <a:t> </a:t>
                </a:r>
                <a:r>
                  <a:rPr lang="de-DE" sz="4000" dirty="0">
                    <a:latin typeface="Adobe Gothic Std B" panose="020B0800000000000000" pitchFamily="34" charset="-128"/>
                    <a:ea typeface="Adobe Gothic Std B" panose="020B0800000000000000" pitchFamily="34" charset="-128"/>
                  </a:rPr>
                  <a:t>AI</a:t>
                </a:r>
              </a:p>
            </p:txBody>
          </p:sp>
          <p:sp>
            <p:nvSpPr>
              <p:cNvPr id="10" name="Textfeld 9">
                <a:extLst>
                  <a:ext uri="{FF2B5EF4-FFF2-40B4-BE49-F238E27FC236}">
                    <a16:creationId xmlns:a16="http://schemas.microsoft.com/office/drawing/2014/main" id="{5B7C9DCA-F024-42F6-90E6-95E56F499386}"/>
                  </a:ext>
                </a:extLst>
              </p:cNvPr>
              <p:cNvSpPr txBox="1"/>
              <p:nvPr/>
            </p:nvSpPr>
            <p:spPr>
              <a:xfrm>
                <a:off x="4367122" y="707838"/>
                <a:ext cx="3773790" cy="523220"/>
              </a:xfrm>
              <a:prstGeom prst="rect">
                <a:avLst/>
              </a:prstGeom>
              <a:noFill/>
            </p:spPr>
            <p:txBody>
              <a:bodyPr wrap="none" rtlCol="0">
                <a:spAutoFit/>
              </a:bodyPr>
              <a:lstStyle/>
              <a:p>
                <a:r>
                  <a:rPr lang="de-DE" sz="2800" dirty="0">
                    <a:latin typeface="Adobe Gothic Std B" panose="020B0800000000000000" pitchFamily="34" charset="-128"/>
                    <a:ea typeface="Adobe Gothic Std B" panose="020B0800000000000000" pitchFamily="34" charset="-128"/>
                  </a:rPr>
                  <a:t>Neuronale Netzwerke</a:t>
                </a:r>
              </a:p>
            </p:txBody>
          </p:sp>
        </p:grpSp>
      </p:grpSp>
    </p:spTree>
    <p:extLst>
      <p:ext uri="{BB962C8B-B14F-4D97-AF65-F5344CB8AC3E}">
        <p14:creationId xmlns:p14="http://schemas.microsoft.com/office/powerpoint/2010/main" val="745193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7A6B5F9-87DE-4076-A63B-68011264C2C4}"/>
              </a:ext>
            </a:extLst>
          </p:cNvPr>
          <p:cNvGrpSpPr/>
          <p:nvPr/>
        </p:nvGrpSpPr>
        <p:grpSpPr>
          <a:xfrm>
            <a:off x="2803739" y="1222414"/>
            <a:ext cx="6220327" cy="5125453"/>
            <a:chOff x="2803739" y="1222414"/>
            <a:chExt cx="6220327" cy="5125453"/>
          </a:xfrm>
        </p:grpSpPr>
        <p:sp>
          <p:nvSpPr>
            <p:cNvPr id="12" name="Rechteck 11">
              <a:extLst>
                <a:ext uri="{FF2B5EF4-FFF2-40B4-BE49-F238E27FC236}">
                  <a16:creationId xmlns:a16="http://schemas.microsoft.com/office/drawing/2014/main" id="{E3EFC2CB-5B91-4FF5-8684-02E3AC70414D}"/>
                </a:ext>
              </a:extLst>
            </p:cNvPr>
            <p:cNvSpPr/>
            <p:nvPr/>
          </p:nvSpPr>
          <p:spPr>
            <a:xfrm>
              <a:off x="2803739" y="1222414"/>
              <a:ext cx="6220327" cy="51254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DAF98661-CC70-4293-9DAC-FF4227936E5C}"/>
                </a:ext>
              </a:extLst>
            </p:cNvPr>
            <p:cNvGrpSpPr/>
            <p:nvPr/>
          </p:nvGrpSpPr>
          <p:grpSpPr>
            <a:xfrm>
              <a:off x="3097735" y="1532102"/>
              <a:ext cx="4909059" cy="4103484"/>
              <a:chOff x="3891820" y="581608"/>
              <a:chExt cx="4909059" cy="4103484"/>
            </a:xfrm>
          </p:grpSpPr>
          <p:sp>
            <p:nvSpPr>
              <p:cNvPr id="4" name="Textfeld 3">
                <a:extLst>
                  <a:ext uri="{FF2B5EF4-FFF2-40B4-BE49-F238E27FC236}">
                    <a16:creationId xmlns:a16="http://schemas.microsoft.com/office/drawing/2014/main" id="{A2F9699F-54A3-4590-BC1B-E2DBFA4DAD3F}"/>
                  </a:ext>
                </a:extLst>
              </p:cNvPr>
              <p:cNvSpPr txBox="1"/>
              <p:nvPr/>
            </p:nvSpPr>
            <p:spPr>
              <a:xfrm>
                <a:off x="5046562" y="2523281"/>
                <a:ext cx="1130438" cy="1323439"/>
              </a:xfrm>
              <a:prstGeom prst="rect">
                <a:avLst/>
              </a:prstGeom>
              <a:noFill/>
            </p:spPr>
            <p:txBody>
              <a:bodyPr wrap="none" rtlCol="0">
                <a:spAutoFit/>
              </a:bodyPr>
              <a:lstStyle/>
              <a:p>
                <a:r>
                  <a:rPr lang="de-DE" sz="8000" dirty="0">
                    <a:latin typeface="Adobe Gothic Std B" panose="020B0800000000000000" pitchFamily="34" charset="-128"/>
                    <a:ea typeface="Adobe Gothic Std B" panose="020B0800000000000000" pitchFamily="34" charset="-128"/>
                  </a:rPr>
                  <a:t>KI</a:t>
                </a:r>
              </a:p>
            </p:txBody>
          </p:sp>
          <p:sp>
            <p:nvSpPr>
              <p:cNvPr id="5" name="Textfeld 4">
                <a:extLst>
                  <a:ext uri="{FF2B5EF4-FFF2-40B4-BE49-F238E27FC236}">
                    <a16:creationId xmlns:a16="http://schemas.microsoft.com/office/drawing/2014/main" id="{ADB70EC6-00B9-4F7D-B244-56822625812E}"/>
                  </a:ext>
                </a:extLst>
              </p:cNvPr>
              <p:cNvSpPr txBox="1"/>
              <p:nvPr/>
            </p:nvSpPr>
            <p:spPr>
              <a:xfrm rot="16200000">
                <a:off x="2571106" y="1902323"/>
                <a:ext cx="3164649" cy="523220"/>
              </a:xfrm>
              <a:prstGeom prst="rect">
                <a:avLst/>
              </a:prstGeom>
              <a:noFill/>
            </p:spPr>
            <p:txBody>
              <a:bodyPr wrap="none" rtlCol="0">
                <a:spAutoFit/>
              </a:bodyPr>
              <a:lstStyle/>
              <a:p>
                <a:r>
                  <a:rPr lang="de-DE" sz="2800" dirty="0">
                    <a:solidFill>
                      <a:srgbClr val="FF0000"/>
                    </a:solidFill>
                    <a:latin typeface="Adobe Gothic Std B" panose="020B0800000000000000" pitchFamily="34" charset="-128"/>
                    <a:ea typeface="Adobe Gothic Std B" panose="020B0800000000000000" pitchFamily="34" charset="-128"/>
                  </a:rPr>
                  <a:t>Mustererkennung</a:t>
                </a:r>
              </a:p>
            </p:txBody>
          </p:sp>
          <p:sp>
            <p:nvSpPr>
              <p:cNvPr id="6" name="Textfeld 5">
                <a:extLst>
                  <a:ext uri="{FF2B5EF4-FFF2-40B4-BE49-F238E27FC236}">
                    <a16:creationId xmlns:a16="http://schemas.microsoft.com/office/drawing/2014/main" id="{02532AA1-F0B3-4476-A7B0-ACB4529247B2}"/>
                  </a:ext>
                </a:extLst>
              </p:cNvPr>
              <p:cNvSpPr txBox="1"/>
              <p:nvPr/>
            </p:nvSpPr>
            <p:spPr>
              <a:xfrm>
                <a:off x="4580071" y="1881969"/>
                <a:ext cx="3459601" cy="584775"/>
              </a:xfrm>
              <a:prstGeom prst="rect">
                <a:avLst/>
              </a:prstGeom>
              <a:noFill/>
            </p:spPr>
            <p:txBody>
              <a:bodyPr wrap="none" rtlCol="0">
                <a:spAutoFit/>
              </a:bodyPr>
              <a:lstStyle/>
              <a:p>
                <a:r>
                  <a:rPr lang="de-DE" sz="3200" dirty="0">
                    <a:solidFill>
                      <a:srgbClr val="92D050"/>
                    </a:solidFill>
                    <a:latin typeface="Adobe Gothic Std B" panose="020B0800000000000000" pitchFamily="34" charset="-128"/>
                    <a:ea typeface="Adobe Gothic Std B" panose="020B0800000000000000" pitchFamily="34" charset="-128"/>
                  </a:rPr>
                  <a:t>Maschinenlernen</a:t>
                </a:r>
              </a:p>
            </p:txBody>
          </p:sp>
          <p:sp>
            <p:nvSpPr>
              <p:cNvPr id="7" name="Textfeld 6">
                <a:extLst>
                  <a:ext uri="{FF2B5EF4-FFF2-40B4-BE49-F238E27FC236}">
                    <a16:creationId xmlns:a16="http://schemas.microsoft.com/office/drawing/2014/main" id="{C7ECB53C-BD7B-47BF-ADD8-E48B1C757897}"/>
                  </a:ext>
                </a:extLst>
              </p:cNvPr>
              <p:cNvSpPr txBox="1"/>
              <p:nvPr/>
            </p:nvSpPr>
            <p:spPr>
              <a:xfrm>
                <a:off x="6222929" y="3189556"/>
                <a:ext cx="2577950" cy="523220"/>
              </a:xfrm>
              <a:prstGeom prst="rect">
                <a:avLst/>
              </a:prstGeom>
              <a:noFill/>
            </p:spPr>
            <p:txBody>
              <a:bodyPr wrap="none" rtlCol="0">
                <a:spAutoFit/>
              </a:bodyPr>
              <a:lstStyle/>
              <a:p>
                <a:r>
                  <a:rPr lang="de-DE" sz="2800" dirty="0">
                    <a:solidFill>
                      <a:schemeClr val="tx2">
                        <a:lumMod val="75000"/>
                      </a:schemeClr>
                    </a:solidFill>
                    <a:latin typeface="Adobe Gothic Std B" panose="020B0800000000000000" pitchFamily="34" charset="-128"/>
                    <a:ea typeface="Adobe Gothic Std B" panose="020B0800000000000000" pitchFamily="34" charset="-128"/>
                  </a:rPr>
                  <a:t>Deep</a:t>
                </a:r>
                <a:r>
                  <a:rPr lang="de-DE" dirty="0">
                    <a:solidFill>
                      <a:schemeClr val="tx2">
                        <a:lumMod val="75000"/>
                      </a:schemeClr>
                    </a:solidFill>
                    <a:latin typeface="Adobe Gothic Std B" panose="020B0800000000000000" pitchFamily="34" charset="-128"/>
                    <a:ea typeface="Adobe Gothic Std B" panose="020B0800000000000000" pitchFamily="34" charset="-128"/>
                  </a:rPr>
                  <a:t> </a:t>
                </a:r>
                <a:r>
                  <a:rPr lang="de-DE" sz="2800" dirty="0">
                    <a:solidFill>
                      <a:schemeClr val="tx2">
                        <a:lumMod val="75000"/>
                      </a:schemeClr>
                    </a:solidFill>
                    <a:latin typeface="Adobe Gothic Std B" panose="020B0800000000000000" pitchFamily="34" charset="-128"/>
                    <a:ea typeface="Adobe Gothic Std B" panose="020B0800000000000000" pitchFamily="34" charset="-128"/>
                  </a:rPr>
                  <a:t>Learning</a:t>
                </a:r>
              </a:p>
            </p:txBody>
          </p:sp>
          <p:sp>
            <p:nvSpPr>
              <p:cNvPr id="8" name="Textfeld 7">
                <a:extLst>
                  <a:ext uri="{FF2B5EF4-FFF2-40B4-BE49-F238E27FC236}">
                    <a16:creationId xmlns:a16="http://schemas.microsoft.com/office/drawing/2014/main" id="{C35B4EED-9996-494F-854C-C7BE38E6FFE6}"/>
                  </a:ext>
                </a:extLst>
              </p:cNvPr>
              <p:cNvSpPr txBox="1"/>
              <p:nvPr/>
            </p:nvSpPr>
            <p:spPr>
              <a:xfrm>
                <a:off x="3891820" y="3977206"/>
                <a:ext cx="4633000" cy="707886"/>
              </a:xfrm>
              <a:prstGeom prst="rect">
                <a:avLst/>
              </a:prstGeom>
              <a:noFill/>
            </p:spPr>
            <p:txBody>
              <a:bodyPr wrap="none" rtlCol="0">
                <a:spAutoFit/>
              </a:bodyPr>
              <a:lstStyle/>
              <a:p>
                <a:r>
                  <a:rPr lang="de-DE" sz="4000" dirty="0" err="1">
                    <a:solidFill>
                      <a:schemeClr val="accent4">
                        <a:lumMod val="75000"/>
                      </a:schemeClr>
                    </a:solidFill>
                    <a:latin typeface="Adobe Gothic Std B" panose="020B0800000000000000" pitchFamily="34" charset="-128"/>
                    <a:ea typeface="Adobe Gothic Std B" panose="020B0800000000000000" pitchFamily="34" charset="-128"/>
                  </a:rPr>
                  <a:t>Predictive</a:t>
                </a:r>
                <a:r>
                  <a:rPr lang="de-DE" sz="4000" dirty="0">
                    <a:solidFill>
                      <a:schemeClr val="accent4">
                        <a:lumMod val="75000"/>
                      </a:schemeClr>
                    </a:solidFill>
                    <a:latin typeface="Adobe Gothic Std B" panose="020B0800000000000000" pitchFamily="34" charset="-128"/>
                    <a:ea typeface="Adobe Gothic Std B" panose="020B0800000000000000" pitchFamily="34" charset="-128"/>
                  </a:rPr>
                  <a:t> Analysis</a:t>
                </a:r>
              </a:p>
            </p:txBody>
          </p:sp>
          <p:sp>
            <p:nvSpPr>
              <p:cNvPr id="9" name="Textfeld 8">
                <a:extLst>
                  <a:ext uri="{FF2B5EF4-FFF2-40B4-BE49-F238E27FC236}">
                    <a16:creationId xmlns:a16="http://schemas.microsoft.com/office/drawing/2014/main" id="{86E711DA-1590-4342-96D6-4C60EAC61F7C}"/>
                  </a:ext>
                </a:extLst>
              </p:cNvPr>
              <p:cNvSpPr txBox="1"/>
              <p:nvPr/>
            </p:nvSpPr>
            <p:spPr>
              <a:xfrm rot="16200000">
                <a:off x="7281392" y="1417953"/>
                <a:ext cx="2331087" cy="707886"/>
              </a:xfrm>
              <a:prstGeom prst="rect">
                <a:avLst/>
              </a:prstGeom>
              <a:noFill/>
            </p:spPr>
            <p:txBody>
              <a:bodyPr wrap="none" rtlCol="0">
                <a:spAutoFit/>
              </a:bodyPr>
              <a:lstStyle/>
              <a:p>
                <a:r>
                  <a:rPr lang="de-DE" sz="4000" dirty="0">
                    <a:latin typeface="Adobe Gothic Std B" panose="020B0800000000000000" pitchFamily="34" charset="-128"/>
                    <a:ea typeface="Adobe Gothic Std B" panose="020B0800000000000000" pitchFamily="34" charset="-128"/>
                  </a:rPr>
                  <a:t>Strong</a:t>
                </a:r>
                <a:r>
                  <a:rPr lang="de-DE" dirty="0">
                    <a:latin typeface="Adobe Gothic Std B" panose="020B0800000000000000" pitchFamily="34" charset="-128"/>
                    <a:ea typeface="Adobe Gothic Std B" panose="020B0800000000000000" pitchFamily="34" charset="-128"/>
                  </a:rPr>
                  <a:t> </a:t>
                </a:r>
                <a:r>
                  <a:rPr lang="de-DE" sz="4000" dirty="0">
                    <a:latin typeface="Adobe Gothic Std B" panose="020B0800000000000000" pitchFamily="34" charset="-128"/>
                    <a:ea typeface="Adobe Gothic Std B" panose="020B0800000000000000" pitchFamily="34" charset="-128"/>
                  </a:rPr>
                  <a:t>AI</a:t>
                </a:r>
              </a:p>
            </p:txBody>
          </p:sp>
          <p:sp>
            <p:nvSpPr>
              <p:cNvPr id="10" name="Textfeld 9">
                <a:extLst>
                  <a:ext uri="{FF2B5EF4-FFF2-40B4-BE49-F238E27FC236}">
                    <a16:creationId xmlns:a16="http://schemas.microsoft.com/office/drawing/2014/main" id="{5B7C9DCA-F024-42F6-90E6-95E56F499386}"/>
                  </a:ext>
                </a:extLst>
              </p:cNvPr>
              <p:cNvSpPr txBox="1"/>
              <p:nvPr/>
            </p:nvSpPr>
            <p:spPr>
              <a:xfrm>
                <a:off x="4367122" y="707838"/>
                <a:ext cx="3773790" cy="523220"/>
              </a:xfrm>
              <a:prstGeom prst="rect">
                <a:avLst/>
              </a:prstGeom>
              <a:noFill/>
            </p:spPr>
            <p:txBody>
              <a:bodyPr wrap="none" rtlCol="0">
                <a:spAutoFit/>
              </a:bodyPr>
              <a:lstStyle/>
              <a:p>
                <a:r>
                  <a:rPr lang="de-DE" sz="2800" dirty="0">
                    <a:latin typeface="Adobe Gothic Std B" panose="020B0800000000000000" pitchFamily="34" charset="-128"/>
                    <a:ea typeface="Adobe Gothic Std B" panose="020B0800000000000000" pitchFamily="34" charset="-128"/>
                  </a:rPr>
                  <a:t>Neuronale Netzwerke</a:t>
                </a:r>
              </a:p>
            </p:txBody>
          </p:sp>
        </p:grpSp>
      </p:grpSp>
    </p:spTree>
    <p:extLst>
      <p:ext uri="{BB962C8B-B14F-4D97-AF65-F5344CB8AC3E}">
        <p14:creationId xmlns:p14="http://schemas.microsoft.com/office/powerpoint/2010/main" val="2492689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artoon, Screenshot enthält.&#10;&#10;Automatisch generierte Beschreibung">
            <a:extLst>
              <a:ext uri="{FF2B5EF4-FFF2-40B4-BE49-F238E27FC236}">
                <a16:creationId xmlns:a16="http://schemas.microsoft.com/office/drawing/2014/main" id="{0F11CE55-FE7B-4D38-B054-AFFEEED3F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2812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1" name="Group 10">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2" name="Freeform: Shape 11">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4" name="Grafik 3" descr="Ein Bild, das Himmel, Sonnenuntergang, Wolke, draußen enthält.&#10;&#10;Automatisch generierte Beschreibung">
            <a:extLst>
              <a:ext uri="{FF2B5EF4-FFF2-40B4-BE49-F238E27FC236}">
                <a16:creationId xmlns:a16="http://schemas.microsoft.com/office/drawing/2014/main" id="{2E15A194-7BDC-4FFB-84A6-5E48095ED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938" y="1260780"/>
            <a:ext cx="7560860" cy="4234081"/>
          </a:xfrm>
          <a:prstGeom prst="rect">
            <a:avLst/>
          </a:prstGeom>
        </p:spPr>
      </p:pic>
    </p:spTree>
    <p:extLst>
      <p:ext uri="{BB962C8B-B14F-4D97-AF65-F5344CB8AC3E}">
        <p14:creationId xmlns:p14="http://schemas.microsoft.com/office/powerpoint/2010/main" val="2954548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descr="Ein Bild, das Tierfigur, Dinosaurier, Säugetier, Origami enthält.&#10;&#10;Automatisch generierte Beschreibung">
            <a:extLst>
              <a:ext uri="{FF2B5EF4-FFF2-40B4-BE49-F238E27FC236}">
                <a16:creationId xmlns:a16="http://schemas.microsoft.com/office/drawing/2014/main" id="{E71B26E1-5C04-4B8C-BBA9-858A85764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757" y="643466"/>
            <a:ext cx="9442486" cy="5571067"/>
          </a:xfrm>
          <a:prstGeom prst="rect">
            <a:avLst/>
          </a:prstGeom>
        </p:spPr>
      </p:pic>
    </p:spTree>
    <p:extLst>
      <p:ext uri="{BB962C8B-B14F-4D97-AF65-F5344CB8AC3E}">
        <p14:creationId xmlns:p14="http://schemas.microsoft.com/office/powerpoint/2010/main" val="597129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Forschungsinstrument, medizinische Ausrüstung, medizinisch, Gesundheitsversorgung enthält.&#10;&#10;Automatisch generierte Beschreibung">
            <a:extLst>
              <a:ext uri="{FF2B5EF4-FFF2-40B4-BE49-F238E27FC236}">
                <a16:creationId xmlns:a16="http://schemas.microsoft.com/office/drawing/2014/main" id="{50DCDAB0-3533-4F87-A641-F429842FE479}"/>
              </a:ext>
            </a:extLst>
          </p:cNvPr>
          <p:cNvPicPr>
            <a:picLocks noChangeAspect="1"/>
          </p:cNvPicPr>
          <p:nvPr/>
        </p:nvPicPr>
        <p:blipFill rotWithShape="1">
          <a:blip r:embed="rId3">
            <a:extLst>
              <a:ext uri="{28A0092B-C50C-407E-A947-70E740481C1C}">
                <a14:useLocalDpi xmlns:a14="http://schemas.microsoft.com/office/drawing/2010/main" val="0"/>
              </a:ext>
            </a:extLst>
          </a:blip>
          <a:srcRect t="5207" b="10539"/>
          <a:stretch/>
        </p:blipFill>
        <p:spPr>
          <a:xfrm>
            <a:off x="20" y="1282"/>
            <a:ext cx="12191980" cy="6856718"/>
          </a:xfrm>
          <a:prstGeom prst="rect">
            <a:avLst/>
          </a:prstGeom>
        </p:spPr>
      </p:pic>
    </p:spTree>
    <p:extLst>
      <p:ext uri="{BB962C8B-B14F-4D97-AF65-F5344CB8AC3E}">
        <p14:creationId xmlns:p14="http://schemas.microsoft.com/office/powerpoint/2010/main" val="15542086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B3EAF8-4372-480A-B75F-FD9EA9836156}"/>
              </a:ext>
            </a:extLst>
          </p:cNvPr>
          <p:cNvPicPr>
            <a:picLocks noChangeAspect="1"/>
          </p:cNvPicPr>
          <p:nvPr/>
        </p:nvPicPr>
        <p:blipFill>
          <a:blip r:embed="rId3"/>
          <a:stretch>
            <a:fillRect/>
          </a:stretch>
        </p:blipFill>
        <p:spPr>
          <a:xfrm>
            <a:off x="1524000" y="666750"/>
            <a:ext cx="9144000" cy="5524500"/>
          </a:xfrm>
          <a:prstGeom prst="rect">
            <a:avLst/>
          </a:prstGeom>
        </p:spPr>
      </p:pic>
    </p:spTree>
    <p:extLst>
      <p:ext uri="{BB962C8B-B14F-4D97-AF65-F5344CB8AC3E}">
        <p14:creationId xmlns:p14="http://schemas.microsoft.com/office/powerpoint/2010/main" val="15881393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Clipart enthält.&#10;&#10;Automatisch generierte Beschreibung">
            <a:extLst>
              <a:ext uri="{FF2B5EF4-FFF2-40B4-BE49-F238E27FC236}">
                <a16:creationId xmlns:a16="http://schemas.microsoft.com/office/drawing/2014/main" id="{C0175048-056E-4A5E-AEC8-6AB165972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spTree>
    <p:extLst>
      <p:ext uri="{BB962C8B-B14F-4D97-AF65-F5344CB8AC3E}">
        <p14:creationId xmlns:p14="http://schemas.microsoft.com/office/powerpoint/2010/main" val="29664438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Clipart enthält.&#10;&#10;Automatisch generierte Beschreibung">
            <a:extLst>
              <a:ext uri="{FF2B5EF4-FFF2-40B4-BE49-F238E27FC236}">
                <a16:creationId xmlns:a16="http://schemas.microsoft.com/office/drawing/2014/main" id="{C0175048-056E-4A5E-AEC8-6AB165972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spTree>
    <p:extLst>
      <p:ext uri="{BB962C8B-B14F-4D97-AF65-F5344CB8AC3E}">
        <p14:creationId xmlns:p14="http://schemas.microsoft.com/office/powerpoint/2010/main" val="10221655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Mann, Sport, Spiel enthält.&#10;&#10;Automatisch generierte Beschreibung">
            <a:extLst>
              <a:ext uri="{FF2B5EF4-FFF2-40B4-BE49-F238E27FC236}">
                <a16:creationId xmlns:a16="http://schemas.microsoft.com/office/drawing/2014/main" id="{FD20F050-6D39-4D46-AD1F-E6E8172D0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71" y="526596"/>
            <a:ext cx="10319657" cy="5804807"/>
          </a:xfrm>
          <a:prstGeom prst="rect">
            <a:avLst/>
          </a:prstGeom>
        </p:spPr>
      </p:pic>
    </p:spTree>
    <p:extLst>
      <p:ext uri="{BB962C8B-B14F-4D97-AF65-F5344CB8AC3E}">
        <p14:creationId xmlns:p14="http://schemas.microsoft.com/office/powerpoint/2010/main" val="333526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392923A-2C21-4D6A-A61C-BCD6189C6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715" y="0"/>
            <a:ext cx="5846570" cy="6877029"/>
          </a:xfrm>
          <a:prstGeom prst="rect">
            <a:avLst/>
          </a:prstGeom>
        </p:spPr>
      </p:pic>
    </p:spTree>
    <p:extLst>
      <p:ext uri="{BB962C8B-B14F-4D97-AF65-F5344CB8AC3E}">
        <p14:creationId xmlns:p14="http://schemas.microsoft.com/office/powerpoint/2010/main" val="2175829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enthält.&#10;&#10;Automatisch generierte Beschreibung">
            <a:extLst>
              <a:ext uri="{FF2B5EF4-FFF2-40B4-BE49-F238E27FC236}">
                <a16:creationId xmlns:a16="http://schemas.microsoft.com/office/drawing/2014/main" id="{BDAB146C-CF4E-46BE-9E1E-4A734EB7D609}"/>
              </a:ext>
            </a:extLst>
          </p:cNvPr>
          <p:cNvPicPr>
            <a:picLocks noChangeAspect="1"/>
          </p:cNvPicPr>
          <p:nvPr/>
        </p:nvPicPr>
        <p:blipFill rotWithShape="1">
          <a:blip r:embed="rId3">
            <a:extLst>
              <a:ext uri="{28A0092B-C50C-407E-A947-70E740481C1C}">
                <a14:useLocalDpi xmlns:a14="http://schemas.microsoft.com/office/drawing/2010/main" val="0"/>
              </a:ext>
            </a:extLst>
          </a:blip>
          <a:srcRect t="8339" b="2392"/>
          <a:stretch/>
        </p:blipFill>
        <p:spPr>
          <a:xfrm>
            <a:off x="20" y="1282"/>
            <a:ext cx="12191980" cy="6856718"/>
          </a:xfrm>
          <a:prstGeom prst="rect">
            <a:avLst/>
          </a:prstGeom>
        </p:spPr>
      </p:pic>
    </p:spTree>
    <p:extLst>
      <p:ext uri="{BB962C8B-B14F-4D97-AF65-F5344CB8AC3E}">
        <p14:creationId xmlns:p14="http://schemas.microsoft.com/office/powerpoint/2010/main" val="38159227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9FDA392-FC20-4563-ADD0-201209846806}"/>
              </a:ext>
            </a:extLst>
          </p:cNvPr>
          <p:cNvPicPr>
            <a:picLocks noChangeAspect="1"/>
          </p:cNvPicPr>
          <p:nvPr/>
        </p:nvPicPr>
        <p:blipFill rotWithShape="1">
          <a:blip r:embed="rId3"/>
          <a:srcRect t="8554"/>
          <a:stretch/>
        </p:blipFill>
        <p:spPr>
          <a:xfrm>
            <a:off x="20" y="1282"/>
            <a:ext cx="12191980" cy="6856718"/>
          </a:xfrm>
          <a:prstGeom prst="rect">
            <a:avLst/>
          </a:prstGeom>
        </p:spPr>
      </p:pic>
    </p:spTree>
    <p:extLst>
      <p:ext uri="{BB962C8B-B14F-4D97-AF65-F5344CB8AC3E}">
        <p14:creationId xmlns:p14="http://schemas.microsoft.com/office/powerpoint/2010/main" val="2716838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66F6BCC-9732-4468-8B48-D42785E7B426}"/>
              </a:ext>
            </a:extLst>
          </p:cNvPr>
          <p:cNvSpPr/>
          <p:nvPr/>
        </p:nvSpPr>
        <p:spPr>
          <a:xfrm>
            <a:off x="731520" y="1210097"/>
            <a:ext cx="4436828" cy="3970318"/>
          </a:xfrm>
          <a:prstGeom prst="rect">
            <a:avLst/>
          </a:prstGeom>
        </p:spPr>
        <p:txBody>
          <a:bodyPr wrap="square">
            <a:spAutoFit/>
          </a:bodyPr>
          <a:lstStyle/>
          <a:p>
            <a:r>
              <a:rPr lang="de-DE" sz="3600" dirty="0"/>
              <a:t>"Meine schlimmste Befürchtung ist, dass wir - das Feld, die Technologie, die Industrie - der Welt erheblichen Schaden zufügen".</a:t>
            </a:r>
          </a:p>
        </p:txBody>
      </p:sp>
      <p:pic>
        <p:nvPicPr>
          <p:cNvPr id="5" name="Grafik 4">
            <a:extLst>
              <a:ext uri="{FF2B5EF4-FFF2-40B4-BE49-F238E27FC236}">
                <a16:creationId xmlns:a16="http://schemas.microsoft.com/office/drawing/2014/main" id="{0C961BF6-3123-4838-BA27-6EBFEC2BDF96}"/>
              </a:ext>
            </a:extLst>
          </p:cNvPr>
          <p:cNvPicPr>
            <a:picLocks noChangeAspect="1"/>
          </p:cNvPicPr>
          <p:nvPr/>
        </p:nvPicPr>
        <p:blipFill rotWithShape="1">
          <a:blip r:embed="rId3"/>
          <a:srcRect l="23653" r="27372"/>
          <a:stretch/>
        </p:blipFill>
        <p:spPr>
          <a:xfrm>
            <a:off x="6663192" y="413468"/>
            <a:ext cx="5136544" cy="6858000"/>
          </a:xfrm>
          <a:prstGeom prst="rect">
            <a:avLst/>
          </a:prstGeom>
        </p:spPr>
      </p:pic>
      <p:sp>
        <p:nvSpPr>
          <p:cNvPr id="6" name="Rechteck 5">
            <a:extLst>
              <a:ext uri="{FF2B5EF4-FFF2-40B4-BE49-F238E27FC236}">
                <a16:creationId xmlns:a16="http://schemas.microsoft.com/office/drawing/2014/main" id="{A441EC90-12D8-4069-BABB-7C7D1E01DA4C}"/>
              </a:ext>
            </a:extLst>
          </p:cNvPr>
          <p:cNvSpPr/>
          <p:nvPr/>
        </p:nvSpPr>
        <p:spPr>
          <a:xfrm>
            <a:off x="1803259" y="5582017"/>
            <a:ext cx="1376339" cy="646331"/>
          </a:xfrm>
          <a:prstGeom prst="rect">
            <a:avLst/>
          </a:prstGeom>
        </p:spPr>
        <p:txBody>
          <a:bodyPr wrap="none">
            <a:spAutoFit/>
          </a:bodyPr>
          <a:lstStyle/>
          <a:p>
            <a:r>
              <a:rPr lang="de-DE" dirty="0"/>
              <a:t>Sam Altman</a:t>
            </a:r>
          </a:p>
          <a:p>
            <a:r>
              <a:rPr lang="de-DE" dirty="0"/>
              <a:t>CEO, </a:t>
            </a:r>
            <a:r>
              <a:rPr lang="de-DE" dirty="0" err="1"/>
              <a:t>OpenAI</a:t>
            </a:r>
            <a:endParaRPr lang="de-DE" dirty="0"/>
          </a:p>
        </p:txBody>
      </p:sp>
    </p:spTree>
    <p:extLst>
      <p:ext uri="{BB962C8B-B14F-4D97-AF65-F5344CB8AC3E}">
        <p14:creationId xmlns:p14="http://schemas.microsoft.com/office/powerpoint/2010/main" val="1595949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639214-2D34-4E72-B9CB-D0398212E335}"/>
              </a:ext>
            </a:extLst>
          </p:cNvPr>
          <p:cNvPicPr>
            <a:picLocks noChangeAspect="1"/>
          </p:cNvPicPr>
          <p:nvPr/>
        </p:nvPicPr>
        <p:blipFill rotWithShape="1">
          <a:blip r:embed="rId3">
            <a:extLst>
              <a:ext uri="{28A0092B-C50C-407E-A947-70E740481C1C}">
                <a14:useLocalDpi xmlns:a14="http://schemas.microsoft.com/office/drawing/2010/main" val="0"/>
              </a:ext>
            </a:extLst>
          </a:blip>
          <a:srcRect b="9374"/>
          <a:stretch/>
        </p:blipFill>
        <p:spPr>
          <a:xfrm>
            <a:off x="3657600" y="1219200"/>
            <a:ext cx="4876800" cy="4419599"/>
          </a:xfrm>
          <a:prstGeom prst="rect">
            <a:avLst/>
          </a:prstGeom>
        </p:spPr>
      </p:pic>
    </p:spTree>
    <p:extLst>
      <p:ext uri="{BB962C8B-B14F-4D97-AF65-F5344CB8AC3E}">
        <p14:creationId xmlns:p14="http://schemas.microsoft.com/office/powerpoint/2010/main" val="33647850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639214-2D34-4E72-B9CB-D0398212E335}"/>
              </a:ext>
            </a:extLst>
          </p:cNvPr>
          <p:cNvPicPr>
            <a:picLocks noChangeAspect="1"/>
          </p:cNvPicPr>
          <p:nvPr/>
        </p:nvPicPr>
        <p:blipFill rotWithShape="1">
          <a:blip r:embed="rId3">
            <a:extLst>
              <a:ext uri="{28A0092B-C50C-407E-A947-70E740481C1C}">
                <a14:useLocalDpi xmlns:a14="http://schemas.microsoft.com/office/drawing/2010/main" val="0"/>
              </a:ext>
            </a:extLst>
          </a:blip>
          <a:srcRect b="9374"/>
          <a:stretch/>
        </p:blipFill>
        <p:spPr>
          <a:xfrm>
            <a:off x="3657600" y="1219200"/>
            <a:ext cx="4876800" cy="4419599"/>
          </a:xfrm>
          <a:prstGeom prst="rect">
            <a:avLst/>
          </a:prstGeom>
        </p:spPr>
      </p:pic>
    </p:spTree>
    <p:extLst>
      <p:ext uri="{BB962C8B-B14F-4D97-AF65-F5344CB8AC3E}">
        <p14:creationId xmlns:p14="http://schemas.microsoft.com/office/powerpoint/2010/main" val="1412313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6989F48-6001-45A3-85D6-A0168BEFE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755558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6989F48-6001-45A3-85D6-A0168BEFE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630274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4B2EDB4-772F-4CF6-BBA3-46376D9FF4C2}"/>
              </a:ext>
            </a:extLst>
          </p:cNvPr>
          <p:cNvPicPr>
            <a:picLocks noChangeAspect="1"/>
          </p:cNvPicPr>
          <p:nvPr/>
        </p:nvPicPr>
        <p:blipFill rotWithShape="1">
          <a:blip r:embed="rId3">
            <a:extLst>
              <a:ext uri="{28A0092B-C50C-407E-A947-70E740481C1C}">
                <a14:useLocalDpi xmlns:a14="http://schemas.microsoft.com/office/drawing/2010/main" val="0"/>
              </a:ext>
            </a:extLst>
          </a:blip>
          <a:srcRect t="28232" b="32934"/>
          <a:stretch/>
        </p:blipFill>
        <p:spPr>
          <a:xfrm>
            <a:off x="1465603" y="1075765"/>
            <a:ext cx="9344430" cy="4639235"/>
          </a:xfrm>
          <a:prstGeom prst="rect">
            <a:avLst/>
          </a:prstGeom>
        </p:spPr>
      </p:pic>
    </p:spTree>
    <p:extLst>
      <p:ext uri="{BB962C8B-B14F-4D97-AF65-F5344CB8AC3E}">
        <p14:creationId xmlns:p14="http://schemas.microsoft.com/office/powerpoint/2010/main" val="19699357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4B2EDB4-772F-4CF6-BBA3-46376D9FF4C2}"/>
              </a:ext>
            </a:extLst>
          </p:cNvPr>
          <p:cNvPicPr>
            <a:picLocks noChangeAspect="1"/>
          </p:cNvPicPr>
          <p:nvPr/>
        </p:nvPicPr>
        <p:blipFill rotWithShape="1">
          <a:blip r:embed="rId3">
            <a:extLst>
              <a:ext uri="{28A0092B-C50C-407E-A947-70E740481C1C}">
                <a14:useLocalDpi xmlns:a14="http://schemas.microsoft.com/office/drawing/2010/main" val="0"/>
              </a:ext>
            </a:extLst>
          </a:blip>
          <a:srcRect t="28232" b="32934"/>
          <a:stretch/>
        </p:blipFill>
        <p:spPr>
          <a:xfrm>
            <a:off x="1465603" y="1075765"/>
            <a:ext cx="9344430" cy="4639235"/>
          </a:xfrm>
          <a:prstGeom prst="rect">
            <a:avLst/>
          </a:prstGeom>
        </p:spPr>
      </p:pic>
    </p:spTree>
    <p:extLst>
      <p:ext uri="{BB962C8B-B14F-4D97-AF65-F5344CB8AC3E}">
        <p14:creationId xmlns:p14="http://schemas.microsoft.com/office/powerpoint/2010/main" val="1795544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63758D4-E060-4043-A731-01223F8C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25" y="1924050"/>
            <a:ext cx="9201150" cy="3009900"/>
          </a:xfrm>
          <a:prstGeom prst="rect">
            <a:avLst/>
          </a:prstGeom>
        </p:spPr>
      </p:pic>
    </p:spTree>
    <p:extLst>
      <p:ext uri="{BB962C8B-B14F-4D97-AF65-F5344CB8AC3E}">
        <p14:creationId xmlns:p14="http://schemas.microsoft.com/office/powerpoint/2010/main" val="3090859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395190B-3FA4-43B5-B688-A0F690CD1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5" y="0"/>
            <a:ext cx="10550769" cy="6858000"/>
          </a:xfrm>
          <a:prstGeom prst="rect">
            <a:avLst/>
          </a:prstGeom>
        </p:spPr>
      </p:pic>
    </p:spTree>
    <p:extLst>
      <p:ext uri="{BB962C8B-B14F-4D97-AF65-F5344CB8AC3E}">
        <p14:creationId xmlns:p14="http://schemas.microsoft.com/office/powerpoint/2010/main" val="1269909885"/>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2B8C2DC-D155-430A-9D19-A6B1D12DD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660" y="1768053"/>
            <a:ext cx="4584679" cy="4724822"/>
          </a:xfrm>
          <a:prstGeom prst="rect">
            <a:avLst/>
          </a:prstGeom>
        </p:spPr>
      </p:pic>
      <p:sp>
        <p:nvSpPr>
          <p:cNvPr id="4" name="Titel 3">
            <a:extLst>
              <a:ext uri="{FF2B5EF4-FFF2-40B4-BE49-F238E27FC236}">
                <a16:creationId xmlns:a16="http://schemas.microsoft.com/office/drawing/2014/main" id="{24E956E9-7957-41D2-BF4D-40A1E96BD185}"/>
              </a:ext>
            </a:extLst>
          </p:cNvPr>
          <p:cNvSpPr>
            <a:spLocks noGrp="1"/>
          </p:cNvSpPr>
          <p:nvPr>
            <p:ph type="title"/>
          </p:nvPr>
        </p:nvSpPr>
        <p:spPr/>
        <p:txBody>
          <a:bodyPr/>
          <a:lstStyle/>
          <a:p>
            <a:pPr algn="ctr"/>
            <a:r>
              <a:rPr lang="de-AT" b="1" dirty="0">
                <a:effectLst>
                  <a:outerShdw blurRad="38100" dist="38100" dir="2700000" algn="tl">
                    <a:srgbClr val="000000">
                      <a:alpha val="43137"/>
                    </a:srgbClr>
                  </a:outerShdw>
                </a:effectLst>
              </a:rPr>
              <a:t>The „Trolley Problem“</a:t>
            </a:r>
          </a:p>
        </p:txBody>
      </p:sp>
    </p:spTree>
    <p:extLst>
      <p:ext uri="{BB962C8B-B14F-4D97-AF65-F5344CB8AC3E}">
        <p14:creationId xmlns:p14="http://schemas.microsoft.com/office/powerpoint/2010/main" val="25152177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2B8C2DC-D155-430A-9D19-A6B1D12DD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660" y="1768053"/>
            <a:ext cx="4584679" cy="4724822"/>
          </a:xfrm>
          <a:prstGeom prst="rect">
            <a:avLst/>
          </a:prstGeom>
        </p:spPr>
      </p:pic>
      <p:sp>
        <p:nvSpPr>
          <p:cNvPr id="4" name="Titel 3">
            <a:extLst>
              <a:ext uri="{FF2B5EF4-FFF2-40B4-BE49-F238E27FC236}">
                <a16:creationId xmlns:a16="http://schemas.microsoft.com/office/drawing/2014/main" id="{24E956E9-7957-41D2-BF4D-40A1E96BD185}"/>
              </a:ext>
            </a:extLst>
          </p:cNvPr>
          <p:cNvSpPr>
            <a:spLocks noGrp="1"/>
          </p:cNvSpPr>
          <p:nvPr>
            <p:ph type="title"/>
          </p:nvPr>
        </p:nvSpPr>
        <p:spPr/>
        <p:txBody>
          <a:bodyPr/>
          <a:lstStyle/>
          <a:p>
            <a:pPr algn="ctr"/>
            <a:r>
              <a:rPr lang="de-AT" b="1" dirty="0">
                <a:effectLst>
                  <a:outerShdw blurRad="38100" dist="38100" dir="2700000" algn="tl">
                    <a:srgbClr val="000000">
                      <a:alpha val="43137"/>
                    </a:srgbClr>
                  </a:outerShdw>
                </a:effectLst>
              </a:rPr>
              <a:t>The „Trolley Problem“</a:t>
            </a:r>
          </a:p>
        </p:txBody>
      </p:sp>
    </p:spTree>
    <p:extLst>
      <p:ext uri="{BB962C8B-B14F-4D97-AF65-F5344CB8AC3E}">
        <p14:creationId xmlns:p14="http://schemas.microsoft.com/office/powerpoint/2010/main" val="2572671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2B8C2DC-D155-430A-9D19-A6B1D12DD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660" y="1768053"/>
            <a:ext cx="4584679" cy="4724822"/>
          </a:xfrm>
          <a:prstGeom prst="rect">
            <a:avLst/>
          </a:prstGeom>
        </p:spPr>
      </p:pic>
      <p:sp>
        <p:nvSpPr>
          <p:cNvPr id="4" name="Titel 3">
            <a:extLst>
              <a:ext uri="{FF2B5EF4-FFF2-40B4-BE49-F238E27FC236}">
                <a16:creationId xmlns:a16="http://schemas.microsoft.com/office/drawing/2014/main" id="{24E956E9-7957-41D2-BF4D-40A1E96BD185}"/>
              </a:ext>
            </a:extLst>
          </p:cNvPr>
          <p:cNvSpPr>
            <a:spLocks noGrp="1"/>
          </p:cNvSpPr>
          <p:nvPr>
            <p:ph type="title"/>
          </p:nvPr>
        </p:nvSpPr>
        <p:spPr/>
        <p:txBody>
          <a:bodyPr/>
          <a:lstStyle/>
          <a:p>
            <a:pPr algn="ctr"/>
            <a:r>
              <a:rPr lang="de-AT" b="1" dirty="0">
                <a:effectLst>
                  <a:outerShdw blurRad="38100" dist="38100" dir="2700000" algn="tl">
                    <a:srgbClr val="000000">
                      <a:alpha val="43137"/>
                    </a:srgbClr>
                  </a:outerShdw>
                </a:effectLst>
              </a:rPr>
              <a:t>The „Trolley Problem“</a:t>
            </a:r>
          </a:p>
        </p:txBody>
      </p:sp>
    </p:spTree>
    <p:extLst>
      <p:ext uri="{BB962C8B-B14F-4D97-AF65-F5344CB8AC3E}">
        <p14:creationId xmlns:p14="http://schemas.microsoft.com/office/powerpoint/2010/main" val="2239530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DF0D095-3CEE-479D-981C-A7E801348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885" y="1162925"/>
            <a:ext cx="7910283" cy="4882554"/>
          </a:xfrm>
          <a:prstGeom prst="rect">
            <a:avLst/>
          </a:prstGeom>
        </p:spPr>
      </p:pic>
    </p:spTree>
    <p:extLst>
      <p:ext uri="{BB962C8B-B14F-4D97-AF65-F5344CB8AC3E}">
        <p14:creationId xmlns:p14="http://schemas.microsoft.com/office/powerpoint/2010/main" val="30130330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CB14B60-1174-408E-BBBD-202617194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2599"/>
            <a:ext cx="9144000" cy="6092803"/>
          </a:xfrm>
          <a:prstGeom prst="rect">
            <a:avLst/>
          </a:prstGeom>
        </p:spPr>
      </p:pic>
    </p:spTree>
    <p:extLst>
      <p:ext uri="{BB962C8B-B14F-4D97-AF65-F5344CB8AC3E}">
        <p14:creationId xmlns:p14="http://schemas.microsoft.com/office/powerpoint/2010/main" val="27377617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CB14B60-1174-408E-BBBD-202617194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2599"/>
            <a:ext cx="9144000" cy="6092803"/>
          </a:xfrm>
          <a:prstGeom prst="rect">
            <a:avLst/>
          </a:prstGeom>
        </p:spPr>
      </p:pic>
    </p:spTree>
    <p:extLst>
      <p:ext uri="{BB962C8B-B14F-4D97-AF65-F5344CB8AC3E}">
        <p14:creationId xmlns:p14="http://schemas.microsoft.com/office/powerpoint/2010/main" val="35811765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4691A5C-568A-4B03-A4DB-53E0C1B40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460" y="1736174"/>
            <a:ext cx="5593080" cy="4434840"/>
          </a:xfrm>
          <a:prstGeom prst="rect">
            <a:avLst/>
          </a:prstGeom>
        </p:spPr>
      </p:pic>
      <p:sp>
        <p:nvSpPr>
          <p:cNvPr id="5" name="Textfeld 4">
            <a:extLst>
              <a:ext uri="{FF2B5EF4-FFF2-40B4-BE49-F238E27FC236}">
                <a16:creationId xmlns:a16="http://schemas.microsoft.com/office/drawing/2014/main" id="{8D9E41C3-3839-4DF2-AFB1-5A0A036285B0}"/>
              </a:ext>
            </a:extLst>
          </p:cNvPr>
          <p:cNvSpPr txBox="1"/>
          <p:nvPr/>
        </p:nvSpPr>
        <p:spPr>
          <a:xfrm>
            <a:off x="5447930" y="6156012"/>
            <a:ext cx="1170513" cy="369332"/>
          </a:xfrm>
          <a:prstGeom prst="rect">
            <a:avLst/>
          </a:prstGeom>
          <a:noFill/>
        </p:spPr>
        <p:txBody>
          <a:bodyPr wrap="none" rtlCol="0">
            <a:spAutoFit/>
          </a:bodyPr>
          <a:lstStyle/>
          <a:p>
            <a:r>
              <a:rPr lang="de-DE" dirty="0"/>
              <a:t>Janina Loh</a:t>
            </a:r>
          </a:p>
        </p:txBody>
      </p:sp>
      <p:sp>
        <p:nvSpPr>
          <p:cNvPr id="2" name="Titel 1">
            <a:extLst>
              <a:ext uri="{FF2B5EF4-FFF2-40B4-BE49-F238E27FC236}">
                <a16:creationId xmlns:a16="http://schemas.microsoft.com/office/drawing/2014/main" id="{272C46E1-5F6F-435B-BEB1-65A8D7689813}"/>
              </a:ext>
            </a:extLst>
          </p:cNvPr>
          <p:cNvSpPr>
            <a:spLocks noGrp="1"/>
          </p:cNvSpPr>
          <p:nvPr>
            <p:ph type="title"/>
          </p:nvPr>
        </p:nvSpPr>
        <p:spPr/>
        <p:txBody>
          <a:bodyPr>
            <a:normAutofit/>
          </a:bodyPr>
          <a:lstStyle/>
          <a:p>
            <a:r>
              <a:rPr lang="de-DE" b="1" dirty="0">
                <a:effectLst>
                  <a:outerShdw blurRad="38100" dist="38100" dir="2700000" algn="tl">
                    <a:srgbClr val="000000">
                      <a:alpha val="43137"/>
                    </a:srgbClr>
                  </a:outerShdw>
                </a:effectLst>
              </a:rPr>
              <a:t>„Welche Ethik?“</a:t>
            </a:r>
          </a:p>
        </p:txBody>
      </p:sp>
    </p:spTree>
    <p:extLst>
      <p:ext uri="{BB962C8B-B14F-4D97-AF65-F5344CB8AC3E}">
        <p14:creationId xmlns:p14="http://schemas.microsoft.com/office/powerpoint/2010/main" val="14912448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A99ACD-DCFD-4CCD-9657-FC6EB4FD0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483" y="3343184"/>
            <a:ext cx="3543421" cy="2657566"/>
          </a:xfrm>
          <a:prstGeom prst="rect">
            <a:avLst/>
          </a:prstGeom>
        </p:spPr>
      </p:pic>
      <p:sp>
        <p:nvSpPr>
          <p:cNvPr id="10" name="Textfeld 9">
            <a:extLst>
              <a:ext uri="{FF2B5EF4-FFF2-40B4-BE49-F238E27FC236}">
                <a16:creationId xmlns:a16="http://schemas.microsoft.com/office/drawing/2014/main" id="{25E46137-01D0-4B07-9B2D-AB3CBA66D650}"/>
              </a:ext>
            </a:extLst>
          </p:cNvPr>
          <p:cNvSpPr txBox="1"/>
          <p:nvPr/>
        </p:nvSpPr>
        <p:spPr>
          <a:xfrm>
            <a:off x="2255074" y="3347326"/>
            <a:ext cx="1879721" cy="369332"/>
          </a:xfrm>
          <a:prstGeom prst="rect">
            <a:avLst/>
          </a:prstGeom>
          <a:solidFill>
            <a:schemeClr val="accent6">
              <a:lumMod val="75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Bentham-Bentley</a:t>
            </a:r>
          </a:p>
        </p:txBody>
      </p:sp>
    </p:spTree>
    <p:extLst>
      <p:ext uri="{BB962C8B-B14F-4D97-AF65-F5344CB8AC3E}">
        <p14:creationId xmlns:p14="http://schemas.microsoft.com/office/powerpoint/2010/main" val="40915752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A99ACD-DCFD-4CCD-9657-FC6EB4FD0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483" y="3343184"/>
            <a:ext cx="3543421" cy="2657566"/>
          </a:xfrm>
          <a:prstGeom prst="rect">
            <a:avLst/>
          </a:prstGeom>
        </p:spPr>
      </p:pic>
      <p:sp>
        <p:nvSpPr>
          <p:cNvPr id="10" name="Textfeld 9">
            <a:extLst>
              <a:ext uri="{FF2B5EF4-FFF2-40B4-BE49-F238E27FC236}">
                <a16:creationId xmlns:a16="http://schemas.microsoft.com/office/drawing/2014/main" id="{25E46137-01D0-4B07-9B2D-AB3CBA66D650}"/>
              </a:ext>
            </a:extLst>
          </p:cNvPr>
          <p:cNvSpPr txBox="1"/>
          <p:nvPr/>
        </p:nvSpPr>
        <p:spPr>
          <a:xfrm>
            <a:off x="2255074" y="3347326"/>
            <a:ext cx="1879721" cy="369332"/>
          </a:xfrm>
          <a:prstGeom prst="rect">
            <a:avLst/>
          </a:prstGeom>
          <a:solidFill>
            <a:schemeClr val="accent6">
              <a:lumMod val="75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Bentham-Bentley</a:t>
            </a:r>
          </a:p>
        </p:txBody>
      </p:sp>
    </p:spTree>
    <p:extLst>
      <p:ext uri="{BB962C8B-B14F-4D97-AF65-F5344CB8AC3E}">
        <p14:creationId xmlns:p14="http://schemas.microsoft.com/office/powerpoint/2010/main" val="1850808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A99ACD-DCFD-4CCD-9657-FC6EB4FD0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483" y="3343184"/>
            <a:ext cx="3543421" cy="2657566"/>
          </a:xfrm>
          <a:prstGeom prst="rect">
            <a:avLst/>
          </a:prstGeom>
        </p:spPr>
      </p:pic>
      <p:sp>
        <p:nvSpPr>
          <p:cNvPr id="10" name="Textfeld 9">
            <a:extLst>
              <a:ext uri="{FF2B5EF4-FFF2-40B4-BE49-F238E27FC236}">
                <a16:creationId xmlns:a16="http://schemas.microsoft.com/office/drawing/2014/main" id="{25E46137-01D0-4B07-9B2D-AB3CBA66D650}"/>
              </a:ext>
            </a:extLst>
          </p:cNvPr>
          <p:cNvSpPr txBox="1"/>
          <p:nvPr/>
        </p:nvSpPr>
        <p:spPr>
          <a:xfrm>
            <a:off x="2255074" y="3347326"/>
            <a:ext cx="1879721" cy="369332"/>
          </a:xfrm>
          <a:prstGeom prst="rect">
            <a:avLst/>
          </a:prstGeom>
          <a:solidFill>
            <a:schemeClr val="accent6">
              <a:lumMod val="75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Bentham-Bentley</a:t>
            </a:r>
          </a:p>
        </p:txBody>
      </p:sp>
      <p:grpSp>
        <p:nvGrpSpPr>
          <p:cNvPr id="9" name="Gruppieren 8">
            <a:extLst>
              <a:ext uri="{FF2B5EF4-FFF2-40B4-BE49-F238E27FC236}">
                <a16:creationId xmlns:a16="http://schemas.microsoft.com/office/drawing/2014/main" id="{FEFCCBC2-A01A-451A-991F-931CFAFFC19D}"/>
              </a:ext>
            </a:extLst>
          </p:cNvPr>
          <p:cNvGrpSpPr/>
          <p:nvPr/>
        </p:nvGrpSpPr>
        <p:grpSpPr>
          <a:xfrm>
            <a:off x="5967189" y="3339364"/>
            <a:ext cx="4724562" cy="2657566"/>
            <a:chOff x="5967189" y="3339364"/>
            <a:chExt cx="4724562" cy="2657566"/>
          </a:xfrm>
        </p:grpSpPr>
        <p:pic>
          <p:nvPicPr>
            <p:cNvPr id="12" name="Grafik 11">
              <a:extLst>
                <a:ext uri="{FF2B5EF4-FFF2-40B4-BE49-F238E27FC236}">
                  <a16:creationId xmlns:a16="http://schemas.microsoft.com/office/drawing/2014/main" id="{C6720120-F858-4C90-9979-99F630B675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189" y="3339364"/>
              <a:ext cx="4724562" cy="2657566"/>
            </a:xfrm>
            <a:prstGeom prst="rect">
              <a:avLst/>
            </a:prstGeom>
          </p:spPr>
        </p:pic>
        <p:sp>
          <p:nvSpPr>
            <p:cNvPr id="13" name="Textfeld 12">
              <a:extLst>
                <a:ext uri="{FF2B5EF4-FFF2-40B4-BE49-F238E27FC236}">
                  <a16:creationId xmlns:a16="http://schemas.microsoft.com/office/drawing/2014/main" id="{1940D020-26C4-4058-99A0-CCAFBBB5B766}"/>
                </a:ext>
              </a:extLst>
            </p:cNvPr>
            <p:cNvSpPr txBox="1"/>
            <p:nvPr/>
          </p:nvSpPr>
          <p:spPr>
            <a:xfrm>
              <a:off x="8904312" y="3339364"/>
              <a:ext cx="1512168" cy="369332"/>
            </a:xfrm>
            <a:prstGeom prst="rect">
              <a:avLst/>
            </a:prstGeom>
            <a:solidFill>
              <a:schemeClr val="tx2">
                <a:lumMod val="40000"/>
                <a:lumOff val="60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Kant-Chrysler</a:t>
              </a:r>
            </a:p>
          </p:txBody>
        </p:sp>
      </p:grpSp>
    </p:spTree>
    <p:extLst>
      <p:ext uri="{BB962C8B-B14F-4D97-AF65-F5344CB8AC3E}">
        <p14:creationId xmlns:p14="http://schemas.microsoft.com/office/powerpoint/2010/main" val="3158106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395190B-3FA4-43B5-B688-A0F690CD1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5" y="0"/>
            <a:ext cx="10550769" cy="6858000"/>
          </a:xfrm>
          <a:prstGeom prst="rect">
            <a:avLst/>
          </a:prstGeom>
        </p:spPr>
      </p:pic>
      <p:pic>
        <p:nvPicPr>
          <p:cNvPr id="5" name="Grafik 4">
            <a:extLst>
              <a:ext uri="{FF2B5EF4-FFF2-40B4-BE49-F238E27FC236}">
                <a16:creationId xmlns:a16="http://schemas.microsoft.com/office/drawing/2014/main" id="{0C60A881-056A-47B4-A505-84446CD25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925" y="1595437"/>
            <a:ext cx="6534150" cy="3667125"/>
          </a:xfrm>
          <a:prstGeom prst="rect">
            <a:avLst/>
          </a:prstGeom>
        </p:spPr>
      </p:pic>
    </p:spTree>
    <p:extLst>
      <p:ext uri="{BB962C8B-B14F-4D97-AF65-F5344CB8AC3E}">
        <p14:creationId xmlns:p14="http://schemas.microsoft.com/office/powerpoint/2010/main" val="39399241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A99ACD-DCFD-4CCD-9657-FC6EB4FD0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483" y="3343184"/>
            <a:ext cx="3543421" cy="2657566"/>
          </a:xfrm>
          <a:prstGeom prst="rect">
            <a:avLst/>
          </a:prstGeom>
        </p:spPr>
      </p:pic>
      <p:sp>
        <p:nvSpPr>
          <p:cNvPr id="10" name="Textfeld 9">
            <a:extLst>
              <a:ext uri="{FF2B5EF4-FFF2-40B4-BE49-F238E27FC236}">
                <a16:creationId xmlns:a16="http://schemas.microsoft.com/office/drawing/2014/main" id="{25E46137-01D0-4B07-9B2D-AB3CBA66D650}"/>
              </a:ext>
            </a:extLst>
          </p:cNvPr>
          <p:cNvSpPr txBox="1"/>
          <p:nvPr/>
        </p:nvSpPr>
        <p:spPr>
          <a:xfrm>
            <a:off x="2255074" y="3347326"/>
            <a:ext cx="1879721" cy="369332"/>
          </a:xfrm>
          <a:prstGeom prst="rect">
            <a:avLst/>
          </a:prstGeom>
          <a:solidFill>
            <a:schemeClr val="accent6">
              <a:lumMod val="75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Bentham-Bentley</a:t>
            </a:r>
          </a:p>
        </p:txBody>
      </p:sp>
      <p:grpSp>
        <p:nvGrpSpPr>
          <p:cNvPr id="7" name="Gruppieren 6">
            <a:extLst>
              <a:ext uri="{FF2B5EF4-FFF2-40B4-BE49-F238E27FC236}">
                <a16:creationId xmlns:a16="http://schemas.microsoft.com/office/drawing/2014/main" id="{1E7927AC-8AA7-46CD-9E9D-F5C5D5AD31B4}"/>
              </a:ext>
            </a:extLst>
          </p:cNvPr>
          <p:cNvGrpSpPr/>
          <p:nvPr/>
        </p:nvGrpSpPr>
        <p:grpSpPr>
          <a:xfrm>
            <a:off x="5967189" y="3339364"/>
            <a:ext cx="4724562" cy="2657566"/>
            <a:chOff x="5967189" y="3339364"/>
            <a:chExt cx="4724562" cy="2657566"/>
          </a:xfrm>
        </p:grpSpPr>
        <p:pic>
          <p:nvPicPr>
            <p:cNvPr id="9" name="Grafik 8">
              <a:extLst>
                <a:ext uri="{FF2B5EF4-FFF2-40B4-BE49-F238E27FC236}">
                  <a16:creationId xmlns:a16="http://schemas.microsoft.com/office/drawing/2014/main" id="{42199309-CB34-4328-8199-D4B5D8427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189" y="3339364"/>
              <a:ext cx="4724562" cy="2657566"/>
            </a:xfrm>
            <a:prstGeom prst="rect">
              <a:avLst/>
            </a:prstGeom>
          </p:spPr>
        </p:pic>
        <p:sp>
          <p:nvSpPr>
            <p:cNvPr id="11" name="Textfeld 10">
              <a:extLst>
                <a:ext uri="{FF2B5EF4-FFF2-40B4-BE49-F238E27FC236}">
                  <a16:creationId xmlns:a16="http://schemas.microsoft.com/office/drawing/2014/main" id="{461E0480-9C2F-4AA1-A102-8A45078B5AB2}"/>
                </a:ext>
              </a:extLst>
            </p:cNvPr>
            <p:cNvSpPr txBox="1"/>
            <p:nvPr/>
          </p:nvSpPr>
          <p:spPr>
            <a:xfrm>
              <a:off x="8904312" y="3339364"/>
              <a:ext cx="1512168" cy="369332"/>
            </a:xfrm>
            <a:prstGeom prst="rect">
              <a:avLst/>
            </a:prstGeom>
            <a:solidFill>
              <a:schemeClr val="tx2">
                <a:lumMod val="40000"/>
                <a:lumOff val="60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Kant-Chrysler</a:t>
              </a:r>
            </a:p>
          </p:txBody>
        </p:sp>
      </p:grpSp>
    </p:spTree>
    <p:extLst>
      <p:ext uri="{BB962C8B-B14F-4D97-AF65-F5344CB8AC3E}">
        <p14:creationId xmlns:p14="http://schemas.microsoft.com/office/powerpoint/2010/main" val="21156571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A99ACD-DCFD-4CCD-9657-FC6EB4FD0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483" y="3343184"/>
            <a:ext cx="3543421" cy="2657566"/>
          </a:xfrm>
          <a:prstGeom prst="rect">
            <a:avLst/>
          </a:prstGeom>
        </p:spPr>
      </p:pic>
      <p:pic>
        <p:nvPicPr>
          <p:cNvPr id="3" name="Grafik 2">
            <a:extLst>
              <a:ext uri="{FF2B5EF4-FFF2-40B4-BE49-F238E27FC236}">
                <a16:creationId xmlns:a16="http://schemas.microsoft.com/office/drawing/2014/main" id="{DDECCB46-C419-491C-90BA-F3C1064907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714" y="856508"/>
            <a:ext cx="3813519" cy="2395057"/>
          </a:xfrm>
          <a:prstGeom prst="rect">
            <a:avLst/>
          </a:prstGeom>
        </p:spPr>
      </p:pic>
      <p:sp>
        <p:nvSpPr>
          <p:cNvPr id="8" name="Textfeld 7">
            <a:extLst>
              <a:ext uri="{FF2B5EF4-FFF2-40B4-BE49-F238E27FC236}">
                <a16:creationId xmlns:a16="http://schemas.microsoft.com/office/drawing/2014/main" id="{05B6511A-DEAB-49FC-BCAC-FB53D0E84ABF}"/>
              </a:ext>
            </a:extLst>
          </p:cNvPr>
          <p:cNvSpPr txBox="1"/>
          <p:nvPr/>
        </p:nvSpPr>
        <p:spPr>
          <a:xfrm>
            <a:off x="5625183" y="2906793"/>
            <a:ext cx="1692048" cy="369332"/>
          </a:xfrm>
          <a:prstGeom prst="rect">
            <a:avLst/>
          </a:prstGeom>
          <a:solidFill>
            <a:srgbClr val="FFCC66"/>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Aristoteles-Audi</a:t>
            </a:r>
          </a:p>
        </p:txBody>
      </p:sp>
      <p:sp>
        <p:nvSpPr>
          <p:cNvPr id="10" name="Textfeld 9">
            <a:extLst>
              <a:ext uri="{FF2B5EF4-FFF2-40B4-BE49-F238E27FC236}">
                <a16:creationId xmlns:a16="http://schemas.microsoft.com/office/drawing/2014/main" id="{25E46137-01D0-4B07-9B2D-AB3CBA66D650}"/>
              </a:ext>
            </a:extLst>
          </p:cNvPr>
          <p:cNvSpPr txBox="1"/>
          <p:nvPr/>
        </p:nvSpPr>
        <p:spPr>
          <a:xfrm>
            <a:off x="2255074" y="3347326"/>
            <a:ext cx="1879721" cy="369332"/>
          </a:xfrm>
          <a:prstGeom prst="rect">
            <a:avLst/>
          </a:prstGeom>
          <a:solidFill>
            <a:schemeClr val="accent6">
              <a:lumMod val="75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Bentham-Bentley</a:t>
            </a:r>
          </a:p>
        </p:txBody>
      </p:sp>
      <p:grpSp>
        <p:nvGrpSpPr>
          <p:cNvPr id="2" name="Gruppieren 1">
            <a:extLst>
              <a:ext uri="{FF2B5EF4-FFF2-40B4-BE49-F238E27FC236}">
                <a16:creationId xmlns:a16="http://schemas.microsoft.com/office/drawing/2014/main" id="{C9A79713-FE1D-40C2-B7EC-6CC42B617C67}"/>
              </a:ext>
            </a:extLst>
          </p:cNvPr>
          <p:cNvGrpSpPr/>
          <p:nvPr/>
        </p:nvGrpSpPr>
        <p:grpSpPr>
          <a:xfrm>
            <a:off x="5967189" y="3339364"/>
            <a:ext cx="4724562" cy="2657566"/>
            <a:chOff x="5967189" y="3339364"/>
            <a:chExt cx="4724562" cy="2657566"/>
          </a:xfrm>
        </p:grpSpPr>
        <p:pic>
          <p:nvPicPr>
            <p:cNvPr id="7" name="Grafik 6">
              <a:extLst>
                <a:ext uri="{FF2B5EF4-FFF2-40B4-BE49-F238E27FC236}">
                  <a16:creationId xmlns:a16="http://schemas.microsoft.com/office/drawing/2014/main" id="{CEF74DD3-B82D-4348-9662-D2DE703C49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7189" y="3339364"/>
              <a:ext cx="4724562" cy="2657566"/>
            </a:xfrm>
            <a:prstGeom prst="rect">
              <a:avLst/>
            </a:prstGeom>
          </p:spPr>
        </p:pic>
        <p:sp>
          <p:nvSpPr>
            <p:cNvPr id="11" name="Textfeld 10">
              <a:extLst>
                <a:ext uri="{FF2B5EF4-FFF2-40B4-BE49-F238E27FC236}">
                  <a16:creationId xmlns:a16="http://schemas.microsoft.com/office/drawing/2014/main" id="{559FFEF5-AC25-44C5-8573-ACE0B991C9FB}"/>
                </a:ext>
              </a:extLst>
            </p:cNvPr>
            <p:cNvSpPr txBox="1"/>
            <p:nvPr/>
          </p:nvSpPr>
          <p:spPr>
            <a:xfrm>
              <a:off x="8904312" y="3339364"/>
              <a:ext cx="1512168" cy="369332"/>
            </a:xfrm>
            <a:prstGeom prst="rect">
              <a:avLst/>
            </a:prstGeom>
            <a:solidFill>
              <a:schemeClr val="tx2">
                <a:lumMod val="40000"/>
                <a:lumOff val="60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Kant-Chrysler</a:t>
              </a:r>
            </a:p>
          </p:txBody>
        </p:sp>
      </p:grpSp>
    </p:spTree>
    <p:extLst>
      <p:ext uri="{BB962C8B-B14F-4D97-AF65-F5344CB8AC3E}">
        <p14:creationId xmlns:p14="http://schemas.microsoft.com/office/powerpoint/2010/main" val="36131190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54DB768-87DC-4FBC-931C-97A0BFD47EB0}"/>
              </a:ext>
            </a:extLst>
          </p:cNvPr>
          <p:cNvPicPr>
            <a:picLocks noChangeAspect="1"/>
          </p:cNvPicPr>
          <p:nvPr/>
        </p:nvPicPr>
        <p:blipFill>
          <a:blip r:embed="rId3"/>
          <a:stretch>
            <a:fillRect/>
          </a:stretch>
        </p:blipFill>
        <p:spPr>
          <a:xfrm>
            <a:off x="0" y="4968"/>
            <a:ext cx="12192000" cy="6848064"/>
          </a:xfrm>
          <a:prstGeom prst="rect">
            <a:avLst/>
          </a:prstGeom>
        </p:spPr>
      </p:pic>
      <p:sp>
        <p:nvSpPr>
          <p:cNvPr id="3" name="Rechteck 2">
            <a:extLst>
              <a:ext uri="{FF2B5EF4-FFF2-40B4-BE49-F238E27FC236}">
                <a16:creationId xmlns:a16="http://schemas.microsoft.com/office/drawing/2014/main" id="{4206F652-46DA-46F1-85EE-386C61D90903}"/>
              </a:ext>
            </a:extLst>
          </p:cNvPr>
          <p:cNvSpPr/>
          <p:nvPr/>
        </p:nvSpPr>
        <p:spPr>
          <a:xfrm>
            <a:off x="1775520" y="0"/>
            <a:ext cx="8352928" cy="1028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b="1" dirty="0">
                <a:effectLst>
                  <a:outerShdw blurRad="38100" dist="38100" dir="2700000" algn="tl">
                    <a:srgbClr val="000000">
                      <a:alpha val="43137"/>
                    </a:srgbClr>
                  </a:outerShdw>
                </a:effectLst>
              </a:rPr>
              <a:t>Wie weit wollen wir gehen?</a:t>
            </a:r>
          </a:p>
        </p:txBody>
      </p:sp>
    </p:spTree>
    <p:extLst>
      <p:ext uri="{BB962C8B-B14F-4D97-AF65-F5344CB8AC3E}">
        <p14:creationId xmlns:p14="http://schemas.microsoft.com/office/powerpoint/2010/main" val="3487800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6660DC1-B897-47BB-AAFD-CBBBF9F0A6C9}"/>
              </a:ext>
            </a:extLst>
          </p:cNvPr>
          <p:cNvSpPr/>
          <p:nvPr/>
        </p:nvSpPr>
        <p:spPr>
          <a:xfrm>
            <a:off x="487680" y="736199"/>
            <a:ext cx="4011168" cy="3539430"/>
          </a:xfrm>
          <a:prstGeom prst="rect">
            <a:avLst/>
          </a:prstGeom>
        </p:spPr>
        <p:txBody>
          <a:bodyPr wrap="square">
            <a:spAutoFit/>
          </a:bodyPr>
          <a:lstStyle/>
          <a:p>
            <a:r>
              <a:rPr lang="de-DE" sz="3200" b="1" i="1" dirty="0"/>
              <a:t>„Eine der Aufgaben der Politik liegt darin, den technologischen Fortschritt derart zu verlangsamen, dass der Mensch noch mitkommen kann.“ </a:t>
            </a:r>
          </a:p>
        </p:txBody>
      </p:sp>
      <p:pic>
        <p:nvPicPr>
          <p:cNvPr id="4" name="Grafik 3" descr="Ein Bild, das Person enthält.&#10;&#10;Automatisch generierte Beschreibung">
            <a:extLst>
              <a:ext uri="{FF2B5EF4-FFF2-40B4-BE49-F238E27FC236}">
                <a16:creationId xmlns:a16="http://schemas.microsoft.com/office/drawing/2014/main" id="{E5C2C6E7-C40E-42FE-A216-94F78D7F2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016" y="913510"/>
            <a:ext cx="7161760" cy="4774057"/>
          </a:xfrm>
          <a:prstGeom prst="rect">
            <a:avLst/>
          </a:prstGeom>
        </p:spPr>
      </p:pic>
      <p:sp>
        <p:nvSpPr>
          <p:cNvPr id="5" name="Textfeld 4">
            <a:extLst>
              <a:ext uri="{FF2B5EF4-FFF2-40B4-BE49-F238E27FC236}">
                <a16:creationId xmlns:a16="http://schemas.microsoft.com/office/drawing/2014/main" id="{46C9ABBB-1762-4B84-BFF8-56ADA19CB420}"/>
              </a:ext>
            </a:extLst>
          </p:cNvPr>
          <p:cNvSpPr txBox="1"/>
          <p:nvPr/>
        </p:nvSpPr>
        <p:spPr>
          <a:xfrm>
            <a:off x="4608576" y="5687567"/>
            <a:ext cx="7517058" cy="369332"/>
          </a:xfrm>
          <a:prstGeom prst="rect">
            <a:avLst/>
          </a:prstGeom>
          <a:noFill/>
        </p:spPr>
        <p:txBody>
          <a:bodyPr wrap="none" rtlCol="0">
            <a:spAutoFit/>
          </a:bodyPr>
          <a:lstStyle/>
          <a:p>
            <a:r>
              <a:rPr lang="de-DE" dirty="0"/>
              <a:t>Prof Markus Hengstschläger bei den Diskussionen in der ACADEMIA SUPERIOR</a:t>
            </a:r>
          </a:p>
        </p:txBody>
      </p:sp>
    </p:spTree>
    <p:extLst>
      <p:ext uri="{BB962C8B-B14F-4D97-AF65-F5344CB8AC3E}">
        <p14:creationId xmlns:p14="http://schemas.microsoft.com/office/powerpoint/2010/main" val="18435485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6660DC1-B897-47BB-AAFD-CBBBF9F0A6C9}"/>
              </a:ext>
            </a:extLst>
          </p:cNvPr>
          <p:cNvSpPr/>
          <p:nvPr/>
        </p:nvSpPr>
        <p:spPr>
          <a:xfrm>
            <a:off x="487680" y="736199"/>
            <a:ext cx="4011168" cy="3539430"/>
          </a:xfrm>
          <a:prstGeom prst="rect">
            <a:avLst/>
          </a:prstGeom>
        </p:spPr>
        <p:txBody>
          <a:bodyPr wrap="square">
            <a:spAutoFit/>
          </a:bodyPr>
          <a:lstStyle/>
          <a:p>
            <a:r>
              <a:rPr lang="de-DE" sz="3200" b="1" i="1" dirty="0"/>
              <a:t>„Eine der Aufgaben der Politik liegt darin, den technologischen Fortschritt derart zu verlangsamen, dass der Mensch noch mitkommen kann.“ </a:t>
            </a:r>
          </a:p>
        </p:txBody>
      </p:sp>
      <p:pic>
        <p:nvPicPr>
          <p:cNvPr id="4" name="Grafik 3" descr="Ein Bild, das Person enthält.&#10;&#10;Automatisch generierte Beschreibung">
            <a:extLst>
              <a:ext uri="{FF2B5EF4-FFF2-40B4-BE49-F238E27FC236}">
                <a16:creationId xmlns:a16="http://schemas.microsoft.com/office/drawing/2014/main" id="{E5C2C6E7-C40E-42FE-A216-94F78D7F2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016" y="913510"/>
            <a:ext cx="7161760" cy="4774057"/>
          </a:xfrm>
          <a:prstGeom prst="rect">
            <a:avLst/>
          </a:prstGeom>
        </p:spPr>
      </p:pic>
      <p:sp>
        <p:nvSpPr>
          <p:cNvPr id="5" name="Textfeld 4">
            <a:extLst>
              <a:ext uri="{FF2B5EF4-FFF2-40B4-BE49-F238E27FC236}">
                <a16:creationId xmlns:a16="http://schemas.microsoft.com/office/drawing/2014/main" id="{46C9ABBB-1762-4B84-BFF8-56ADA19CB420}"/>
              </a:ext>
            </a:extLst>
          </p:cNvPr>
          <p:cNvSpPr txBox="1"/>
          <p:nvPr/>
        </p:nvSpPr>
        <p:spPr>
          <a:xfrm>
            <a:off x="4608576" y="5687567"/>
            <a:ext cx="7517058" cy="369332"/>
          </a:xfrm>
          <a:prstGeom prst="rect">
            <a:avLst/>
          </a:prstGeom>
          <a:noFill/>
        </p:spPr>
        <p:txBody>
          <a:bodyPr wrap="none" rtlCol="0">
            <a:spAutoFit/>
          </a:bodyPr>
          <a:lstStyle/>
          <a:p>
            <a:r>
              <a:rPr lang="de-DE" dirty="0"/>
              <a:t>Prof Markus Hengstschläger bei den Diskussionen in der ACADEMIA SUPERIOR</a:t>
            </a:r>
          </a:p>
        </p:txBody>
      </p:sp>
    </p:spTree>
    <p:extLst>
      <p:ext uri="{BB962C8B-B14F-4D97-AF65-F5344CB8AC3E}">
        <p14:creationId xmlns:p14="http://schemas.microsoft.com/office/powerpoint/2010/main" val="39701151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CB849-760E-47E0-B44F-0ABE190A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0" y="2139950"/>
            <a:ext cx="6667500" cy="4352925"/>
          </a:xfrm>
          <a:prstGeom prst="rect">
            <a:avLst/>
          </a:prstGeom>
        </p:spPr>
      </p:pic>
      <p:sp>
        <p:nvSpPr>
          <p:cNvPr id="3" name="Titel 2">
            <a:extLst>
              <a:ext uri="{FF2B5EF4-FFF2-40B4-BE49-F238E27FC236}">
                <a16:creationId xmlns:a16="http://schemas.microsoft.com/office/drawing/2014/main" id="{485ACDA9-E44B-4F33-877C-A2CDD5039FC6}"/>
              </a:ext>
            </a:extLst>
          </p:cNvPr>
          <p:cNvSpPr>
            <a:spLocks noGrp="1"/>
          </p:cNvSpPr>
          <p:nvPr>
            <p:ph type="title"/>
          </p:nvPr>
        </p:nvSpPr>
        <p:spPr/>
        <p:txBody>
          <a:bodyPr>
            <a:normAutofit/>
          </a:bodyPr>
          <a:lstStyle/>
          <a:p>
            <a:pPr algn="ctr"/>
            <a:r>
              <a:rPr lang="de-DE" sz="6000" b="1" dirty="0">
                <a:effectLst>
                  <a:outerShdw blurRad="38100" dist="38100" dir="2700000" algn="tl">
                    <a:srgbClr val="000000">
                      <a:alpha val="43137"/>
                    </a:srgbClr>
                  </a:outerShdw>
                </a:effectLst>
              </a:rPr>
              <a:t>Wahrheit erkennen!</a:t>
            </a:r>
          </a:p>
        </p:txBody>
      </p:sp>
    </p:spTree>
    <p:extLst>
      <p:ext uri="{BB962C8B-B14F-4D97-AF65-F5344CB8AC3E}">
        <p14:creationId xmlns:p14="http://schemas.microsoft.com/office/powerpoint/2010/main" val="18483692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CB849-760E-47E0-B44F-0ABE190A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0" y="2139950"/>
            <a:ext cx="6667500" cy="4352925"/>
          </a:xfrm>
          <a:prstGeom prst="rect">
            <a:avLst/>
          </a:prstGeom>
        </p:spPr>
      </p:pic>
      <p:sp>
        <p:nvSpPr>
          <p:cNvPr id="3" name="Titel 2">
            <a:extLst>
              <a:ext uri="{FF2B5EF4-FFF2-40B4-BE49-F238E27FC236}">
                <a16:creationId xmlns:a16="http://schemas.microsoft.com/office/drawing/2014/main" id="{485ACDA9-E44B-4F33-877C-A2CDD5039FC6}"/>
              </a:ext>
            </a:extLst>
          </p:cNvPr>
          <p:cNvSpPr>
            <a:spLocks noGrp="1"/>
          </p:cNvSpPr>
          <p:nvPr>
            <p:ph type="title"/>
          </p:nvPr>
        </p:nvSpPr>
        <p:spPr/>
        <p:txBody>
          <a:bodyPr>
            <a:normAutofit/>
          </a:bodyPr>
          <a:lstStyle/>
          <a:p>
            <a:pPr algn="ctr"/>
            <a:r>
              <a:rPr lang="de-DE" sz="6000" b="1" dirty="0">
                <a:effectLst>
                  <a:outerShdw blurRad="38100" dist="38100" dir="2700000" algn="tl">
                    <a:srgbClr val="000000">
                      <a:alpha val="43137"/>
                    </a:srgbClr>
                  </a:outerShdw>
                </a:effectLst>
              </a:rPr>
              <a:t>Wahrheit erkennen!</a:t>
            </a:r>
          </a:p>
        </p:txBody>
      </p:sp>
    </p:spTree>
    <p:extLst>
      <p:ext uri="{BB962C8B-B14F-4D97-AF65-F5344CB8AC3E}">
        <p14:creationId xmlns:p14="http://schemas.microsoft.com/office/powerpoint/2010/main" val="8815262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by World leaders ( John Lennon Song)">
            <a:hlinkClick r:id="" action="ppaction://media"/>
            <a:extLst>
              <a:ext uri="{FF2B5EF4-FFF2-40B4-BE49-F238E27FC236}">
                <a16:creationId xmlns:a16="http://schemas.microsoft.com/office/drawing/2014/main" id="{A116E125-3310-4275-AA90-8811890C22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6433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9796">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Kleidung, Person, Wasser enthält.&#10;&#10;Automatisch generierte Beschreibung">
            <a:extLst>
              <a:ext uri="{FF2B5EF4-FFF2-40B4-BE49-F238E27FC236}">
                <a16:creationId xmlns:a16="http://schemas.microsoft.com/office/drawing/2014/main" id="{2C04A525-7884-42AD-8EB8-475B1A40A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0" y="643466"/>
            <a:ext cx="10611559" cy="5571067"/>
          </a:xfrm>
          <a:prstGeom prst="rect">
            <a:avLst/>
          </a:prstGeom>
        </p:spPr>
      </p:pic>
    </p:spTree>
    <p:extLst>
      <p:ext uri="{BB962C8B-B14F-4D97-AF65-F5344CB8AC3E}">
        <p14:creationId xmlns:p14="http://schemas.microsoft.com/office/powerpoint/2010/main" val="28987746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Kleidung, Person, Wasser enthält.&#10;&#10;Automatisch generierte Beschreibung">
            <a:extLst>
              <a:ext uri="{FF2B5EF4-FFF2-40B4-BE49-F238E27FC236}">
                <a16:creationId xmlns:a16="http://schemas.microsoft.com/office/drawing/2014/main" id="{2C04A525-7884-42AD-8EB8-475B1A40A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0" y="643466"/>
            <a:ext cx="10611559" cy="5571067"/>
          </a:xfrm>
          <a:prstGeom prst="rect">
            <a:avLst/>
          </a:prstGeom>
        </p:spPr>
      </p:pic>
    </p:spTree>
    <p:extLst>
      <p:ext uri="{BB962C8B-B14F-4D97-AF65-F5344CB8AC3E}">
        <p14:creationId xmlns:p14="http://schemas.microsoft.com/office/powerpoint/2010/main" val="2835798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6|25.5"/>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4985</Words>
  <Application>Microsoft Office PowerPoint</Application>
  <PresentationFormat>Breitbild</PresentationFormat>
  <Paragraphs>298</Paragraphs>
  <Slides>104</Slides>
  <Notes>104</Notes>
  <HiddenSlides>0</HiddenSlides>
  <MMClips>1</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104</vt:i4>
      </vt:variant>
    </vt:vector>
  </HeadingPairs>
  <TitlesOfParts>
    <vt:vector size="113" baseType="lpstr">
      <vt:lpstr>Adobe Gothic Std B</vt:lpstr>
      <vt:lpstr>Meiryo</vt:lpstr>
      <vt:lpstr>Arial</vt:lpstr>
      <vt:lpstr>Calibri</vt:lpstr>
      <vt:lpstr>Calibri Light</vt:lpstr>
      <vt:lpstr>Comic Sans MS</vt:lpstr>
      <vt:lpstr>Kristen ITC</vt:lpstr>
      <vt:lpstr>Times New Roman</vt:lpstr>
      <vt:lpstr>Office</vt:lpstr>
      <vt:lpstr>Wild Wild Web Was uns die Geschichte des Wilden Westens über die Zukunft der digitalen Gesellschaft lehrt</vt:lpstr>
      <vt:lpstr>PowerPoint-Präsentation</vt:lpstr>
      <vt:lpstr>PowerPoint-Präsentation</vt:lpstr>
      <vt:lpstr>PowerPoint-Präsentation</vt:lpstr>
      <vt:lpstr>PowerPoint-Präsentation</vt:lpstr>
      <vt:lpstr>Eine sehr kurze Geschichte des Wilden Westens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 „Trolley Problem“</vt:lpstr>
      <vt:lpstr>The „Trolley Problem“</vt:lpstr>
      <vt:lpstr>The „Trolley Problem“</vt:lpstr>
      <vt:lpstr>PowerPoint-Präsentation</vt:lpstr>
      <vt:lpstr>PowerPoint-Präsentation</vt:lpstr>
      <vt:lpstr>PowerPoint-Präsentation</vt:lpstr>
      <vt:lpstr>„Welche Ethik?“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Wahrheit erkennen!</vt:lpstr>
      <vt:lpstr>Wahrheit erkennen!</vt:lpstr>
      <vt:lpstr>PowerPoint-Präsentation</vt:lpstr>
      <vt:lpstr>PowerPoint-Präsentation</vt:lpstr>
      <vt:lpstr>PowerPoint-Präsentation</vt:lpstr>
      <vt:lpstr>PowerPoint-Präsentation</vt:lpstr>
      <vt:lpstr>PowerPoint-Präsentation</vt:lpstr>
      <vt:lpstr>Das Neue ist nicht aufzuhalten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 Wild Web Was uns die Geschichte des Wilden Westens über die Zukunft der digitalen Gesellschaft lehrt</dc:title>
  <dc:creator>Tim Cole</dc:creator>
  <cp:lastModifiedBy>Tim Cole</cp:lastModifiedBy>
  <cp:revision>4</cp:revision>
  <dcterms:created xsi:type="dcterms:W3CDTF">2024-05-13T14:49:54Z</dcterms:created>
  <dcterms:modified xsi:type="dcterms:W3CDTF">2024-05-14T04:48:06Z</dcterms:modified>
</cp:coreProperties>
</file>